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8"/>
  </p:notesMasterIdLst>
  <p:sldIdLst>
    <p:sldId id="419" r:id="rId3"/>
    <p:sldId id="545" r:id="rId4"/>
    <p:sldId id="550" r:id="rId5"/>
    <p:sldId id="551" r:id="rId6"/>
    <p:sldId id="553" r:id="rId7"/>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80148" autoAdjust="0"/>
  </p:normalViewPr>
  <p:slideViewPr>
    <p:cSldViewPr snapToGrid="0">
      <p:cViewPr varScale="1">
        <p:scale>
          <a:sx n="98" d="100"/>
          <a:sy n="98" d="100"/>
        </p:scale>
        <p:origin x="876" y="78"/>
      </p:cViewPr>
      <p:guideLst/>
    </p:cSldViewPr>
  </p:slideViewPr>
  <p:notesTextViewPr>
    <p:cViewPr>
      <p:scale>
        <a:sx n="3" d="2"/>
        <a:sy n="3" d="2"/>
      </p:scale>
      <p:origin x="0" y="0"/>
    </p:cViewPr>
  </p:notesTextViewPr>
  <p:notesViewPr>
    <p:cSldViewPr snapToGrid="0">
      <p:cViewPr varScale="1">
        <p:scale>
          <a:sx n="94" d="100"/>
          <a:sy n="94" d="100"/>
        </p:scale>
        <p:origin x="3606"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F43F7275-3C4D-4D4D-AA48-CCD712CFA92E}" type="datetimeFigureOut">
              <a:rPr lang="en-US" smtClean="0"/>
              <a:t>6/8/2020</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13435D5F-23A2-4F96-8435-0BAA40E61C10}" type="slidenum">
              <a:rPr lang="en-US" smtClean="0"/>
              <a:t>‹#›</a:t>
            </a:fld>
            <a:endParaRPr lang="en-US"/>
          </a:p>
        </p:txBody>
      </p:sp>
    </p:spTree>
    <p:extLst>
      <p:ext uri="{BB962C8B-B14F-4D97-AF65-F5344CB8AC3E}">
        <p14:creationId xmlns:p14="http://schemas.microsoft.com/office/powerpoint/2010/main" val="3002893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examples demonstrate how the effective dates would operate in practice, by taking a look at when the effective dates would apply in a few different scenarios. </a:t>
            </a:r>
          </a:p>
        </p:txBody>
      </p:sp>
      <p:sp>
        <p:nvSpPr>
          <p:cNvPr id="4" name="Slide Number Placeholder 3"/>
          <p:cNvSpPr>
            <a:spLocks noGrp="1"/>
          </p:cNvSpPr>
          <p:nvPr>
            <p:ph type="sldNum" sz="quarter" idx="5"/>
          </p:nvPr>
        </p:nvSpPr>
        <p:spPr/>
        <p:txBody>
          <a:bodyPr/>
          <a:lstStyle/>
          <a:p>
            <a:pPr defTabSz="942289">
              <a:defRPr/>
            </a:pPr>
            <a:fld id="{BAD342E5-AFF1-4E5D-BEDB-B5261E7DADB0}" type="slidenum">
              <a:rPr lang="en-US">
                <a:solidFill>
                  <a:prstClr val="black"/>
                </a:solidFill>
                <a:latin typeface="Calibri" panose="020F0502020204030204"/>
              </a:rPr>
              <a:pPr defTabSz="942289">
                <a:defRPr/>
              </a:pPr>
              <a:t>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530828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spcBef>
                <a:spcPts val="309"/>
              </a:spcBef>
              <a:spcAft>
                <a:spcPts val="309"/>
              </a:spcAft>
            </a:pPr>
            <a:r>
              <a:rPr lang="en-US" dirty="0"/>
              <a:t>The examples that will be demonstrated have been based on a December 15, 2022 effective date. </a:t>
            </a:r>
          </a:p>
          <a:p>
            <a:pPr defTabSz="942289">
              <a:spcBef>
                <a:spcPts val="309"/>
              </a:spcBef>
              <a:spcAft>
                <a:spcPts val="309"/>
              </a:spcAft>
            </a:pPr>
            <a:r>
              <a:rPr lang="en-US" dirty="0"/>
              <a:t>Please refer to Agenda Item 8 for a full description of the proposed effective dates for ISQM 1, ISQM 2 and ISA 220 (Revised). </a:t>
            </a:r>
          </a:p>
          <a:p>
            <a:pPr>
              <a:spcBef>
                <a:spcPts val="309"/>
              </a:spcBef>
              <a:spcAft>
                <a:spcPts val="309"/>
              </a:spcAft>
            </a:pPr>
            <a:endParaRPr lang="en-US" dirty="0">
              <a:solidFill>
                <a:prstClr val="black">
                  <a:lumMod val="65000"/>
                  <a:lumOff val="35000"/>
                </a:prstClr>
              </a:solidFill>
            </a:endParaRPr>
          </a:p>
          <a:p>
            <a:endParaRPr lang="en-US" dirty="0"/>
          </a:p>
        </p:txBody>
      </p:sp>
      <p:sp>
        <p:nvSpPr>
          <p:cNvPr id="4" name="Slide Number Placeholder 3"/>
          <p:cNvSpPr>
            <a:spLocks noGrp="1"/>
          </p:cNvSpPr>
          <p:nvPr>
            <p:ph type="sldNum" sz="quarter" idx="5"/>
          </p:nvPr>
        </p:nvSpPr>
        <p:spPr/>
        <p:txBody>
          <a:bodyPr/>
          <a:lstStyle/>
          <a:p>
            <a:pPr defTabSz="942289">
              <a:defRPr/>
            </a:pPr>
            <a:fld id="{BAD342E5-AFF1-4E5D-BEDB-B5261E7DADB0}" type="slidenum">
              <a:rPr lang="en-US">
                <a:solidFill>
                  <a:prstClr val="black"/>
                </a:solidFill>
                <a:latin typeface="Calibri" panose="020F0502020204030204"/>
              </a:rPr>
              <a:pPr defTabSz="942289">
                <a:defRPr/>
              </a:pPr>
              <a:t>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521402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chemeClr val="tx1"/>
                </a:solidFill>
              </a:rPr>
              <a:t>We start off with the current system of quality control that would be in place until December 2022. </a:t>
            </a:r>
          </a:p>
          <a:p>
            <a:endParaRPr lang="en-US" b="0" dirty="0">
              <a:solidFill>
                <a:schemeClr val="tx1"/>
              </a:solidFill>
            </a:endParaRPr>
          </a:p>
          <a:p>
            <a:r>
              <a:rPr lang="en-US" b="0" dirty="0">
                <a:solidFill>
                  <a:schemeClr val="tx1"/>
                </a:solidFill>
              </a:rPr>
              <a:t>As of 15 December 2022, the firm would need to have its new system of quality management ready to go, and from then the new system would need to be in place and operating. That means that all of the firm’s policies or procedures would need to be in effect, including policies or procedures that need to be implemented by engagement teams. At this date, the firm would also start to monitor its system to make sure that it is operating as intended. </a:t>
            </a:r>
          </a:p>
          <a:p>
            <a:endParaRPr lang="en-US" b="0" dirty="0">
              <a:solidFill>
                <a:schemeClr val="tx1"/>
              </a:solidFill>
            </a:endParaRPr>
          </a:p>
          <a:p>
            <a:r>
              <a:rPr lang="en-US" b="0" dirty="0">
                <a:solidFill>
                  <a:schemeClr val="tx1"/>
                </a:solidFill>
              </a:rPr>
              <a:t>By December 15, 2023, the individuals assigned responsibility for the system would need to have undertaken the first evaluation of the system. They could do this at any point throughout the year – it is up to the discretion of the firm. The firm just needs to ensure that it is done by December 15, 2023. </a:t>
            </a:r>
          </a:p>
          <a:p>
            <a:endParaRPr lang="en-US" b="0" dirty="0">
              <a:solidFill>
                <a:schemeClr val="tx1"/>
              </a:solidFill>
            </a:endParaRPr>
          </a:p>
          <a:p>
            <a:r>
              <a:rPr lang="en-US" b="0" dirty="0">
                <a:solidFill>
                  <a:schemeClr val="tx1"/>
                </a:solidFill>
              </a:rPr>
              <a:t>After that date, the individual would undertake the evaluation annually. Again, the point at which they do this is at the discretion of the firm, but needs to be done at least annually. </a:t>
            </a:r>
          </a:p>
          <a:p>
            <a:endParaRPr lang="en-US" b="0" dirty="0">
              <a:solidFill>
                <a:schemeClr val="tx1"/>
              </a:solidFill>
            </a:endParaRPr>
          </a:p>
          <a:p>
            <a:r>
              <a:rPr lang="en-US" b="0" dirty="0">
                <a:solidFill>
                  <a:schemeClr val="tx1"/>
                </a:solidFill>
              </a:rPr>
              <a:t>Taking a look at the engagement level.</a:t>
            </a:r>
          </a:p>
          <a:p>
            <a:endParaRPr lang="en-US" b="0" dirty="0">
              <a:solidFill>
                <a:schemeClr val="tx1"/>
              </a:solidFill>
            </a:endParaRPr>
          </a:p>
          <a:p>
            <a:r>
              <a:rPr lang="en-US" b="0" dirty="0">
                <a:solidFill>
                  <a:schemeClr val="tx1"/>
                </a:solidFill>
              </a:rPr>
              <a:t>The old ISA 220 and EQR requirements would apply up until December 15, 2022. </a:t>
            </a:r>
          </a:p>
          <a:p>
            <a:endParaRPr lang="en-US" b="0" dirty="0">
              <a:solidFill>
                <a:schemeClr val="tx1"/>
              </a:solidFill>
            </a:endParaRPr>
          </a:p>
          <a:p>
            <a:r>
              <a:rPr lang="en-US" b="0" dirty="0">
                <a:solidFill>
                  <a:schemeClr val="tx1"/>
                </a:solidFill>
              </a:rPr>
              <a:t>After that the new ISA 220 and ISQM 2 would come into effect for financial periods commencing on/after December 15, 2022</a:t>
            </a:r>
          </a:p>
          <a:p>
            <a:endParaRPr lang="en-US" b="0" dirty="0">
              <a:solidFill>
                <a:schemeClr val="tx1"/>
              </a:solidFill>
            </a:endParaRPr>
          </a:p>
          <a:p>
            <a:r>
              <a:rPr lang="en-US" b="0" dirty="0">
                <a:solidFill>
                  <a:schemeClr val="tx1"/>
                </a:solidFill>
              </a:rPr>
              <a:t>Taking a look at an example. In this scenario, looking at an audit of financial statements for a December 2023 year end, i.e., the financial period runs from 1 January 2023 to 31 December 2023. </a:t>
            </a:r>
          </a:p>
          <a:p>
            <a:endParaRPr lang="en-US" b="0" dirty="0">
              <a:solidFill>
                <a:schemeClr val="tx1"/>
              </a:solidFill>
            </a:endParaRPr>
          </a:p>
          <a:p>
            <a:r>
              <a:rPr lang="en-US" b="0" dirty="0">
                <a:solidFill>
                  <a:schemeClr val="tx1"/>
                </a:solidFill>
              </a:rPr>
              <a:t>The engagement team may start to do their audit work at any point throughout that financial period. So some engagement teams, perhaps for larger audits, would start earlier in the year. Others may start later, possibly even after the end of the financial year. The engagement work runs through the end of the financial period and carries on after the close of the financial period until the audit is completed. In this instance, because the engagement relates to a financial period that commences after 15 December 2022, the new ISA 220 would apply. Therefore the engagement team would be operating under the new system and subject to the firm’s new policies, and the engagement team would be applying the new ISA 220 standard. </a:t>
            </a:r>
          </a:p>
          <a:p>
            <a:endParaRPr lang="en-US" b="0" dirty="0">
              <a:solidFill>
                <a:schemeClr val="tx1"/>
              </a:solidFill>
            </a:endParaRPr>
          </a:p>
          <a:p>
            <a:r>
              <a:rPr lang="en-US" b="0" dirty="0">
                <a:solidFill>
                  <a:schemeClr val="tx1"/>
                </a:solidFill>
              </a:rPr>
              <a:t>From an engagement quality review perspective, the engagement quality reviewer may also start performing their work concurrently with the engagement team. Because this relates to a financial period that commences after 15 December 2022, ISQM 2 would apply.</a:t>
            </a:r>
          </a:p>
          <a:p>
            <a:endParaRPr lang="en-US" dirty="0"/>
          </a:p>
        </p:txBody>
      </p:sp>
      <p:sp>
        <p:nvSpPr>
          <p:cNvPr id="4" name="Slide Number Placeholder 3"/>
          <p:cNvSpPr>
            <a:spLocks noGrp="1"/>
          </p:cNvSpPr>
          <p:nvPr>
            <p:ph type="sldNum" sz="quarter" idx="5"/>
          </p:nvPr>
        </p:nvSpPr>
        <p:spPr/>
        <p:txBody>
          <a:bodyPr/>
          <a:lstStyle/>
          <a:p>
            <a:pPr defTabSz="942289">
              <a:defRPr/>
            </a:pPr>
            <a:fld id="{BAD342E5-AFF1-4E5D-BEDB-B5261E7DADB0}" type="slidenum">
              <a:rPr lang="en-US">
                <a:solidFill>
                  <a:prstClr val="black"/>
                </a:solidFill>
                <a:latin typeface="Calibri" panose="020F0502020204030204"/>
              </a:rPr>
              <a:pPr defTabSz="942289">
                <a:defRPr/>
              </a:pPr>
              <a:t>3</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03519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chemeClr val="tx1"/>
                </a:solidFill>
              </a:rPr>
              <a:t>As in our previous example, the new system comes into place from 15 December 2022, and the first evaluation is done by December 2023. </a:t>
            </a:r>
          </a:p>
          <a:p>
            <a:endParaRPr lang="en-US" b="0" dirty="0">
              <a:solidFill>
                <a:schemeClr val="tx1"/>
              </a:solidFill>
            </a:endParaRPr>
          </a:p>
          <a:p>
            <a:r>
              <a:rPr lang="en-US" b="0" dirty="0">
                <a:solidFill>
                  <a:schemeClr val="tx1"/>
                </a:solidFill>
              </a:rPr>
              <a:t>The old ISA 220 and EQR requirements would apply until December 15, 2022. </a:t>
            </a:r>
          </a:p>
          <a:p>
            <a:endParaRPr lang="en-US" b="0" dirty="0">
              <a:solidFill>
                <a:schemeClr val="tx1"/>
              </a:solidFill>
            </a:endParaRPr>
          </a:p>
          <a:p>
            <a:r>
              <a:rPr lang="en-US" b="0" dirty="0">
                <a:solidFill>
                  <a:schemeClr val="tx1"/>
                </a:solidFill>
              </a:rPr>
              <a:t>From then on, the new ISA 220 and ISQM 2 would apply to financial periods commencing after that date. </a:t>
            </a:r>
          </a:p>
          <a:p>
            <a:endParaRPr lang="en-US" b="0" dirty="0">
              <a:solidFill>
                <a:schemeClr val="tx1"/>
              </a:solidFill>
            </a:endParaRPr>
          </a:p>
          <a:p>
            <a:r>
              <a:rPr lang="en-US" b="0" dirty="0">
                <a:solidFill>
                  <a:schemeClr val="tx1"/>
                </a:solidFill>
              </a:rPr>
              <a:t>At the engagement level in this scenario, the example demonstrates an audit of financial statements for a June 2023 year end, i.e., the financial period runs from 1 July 2022 to 30 June 2023. </a:t>
            </a:r>
          </a:p>
          <a:p>
            <a:endParaRPr lang="en-US" b="0" dirty="0">
              <a:solidFill>
                <a:schemeClr val="tx1"/>
              </a:solidFill>
            </a:endParaRPr>
          </a:p>
          <a:p>
            <a:r>
              <a:rPr lang="en-US" b="0" dirty="0">
                <a:solidFill>
                  <a:schemeClr val="tx1"/>
                </a:solidFill>
              </a:rPr>
              <a:t>The engagement team may start to do their audit work at any point throughout the financial period. So some engagement teams may start earlier in the year, others later, possibly well into 2023. The engagement work runs through the end of the financial period and carries on after the close of the financial period until the audit is completed. In this instance, because the engagement relates to a financial period that commences before 15 December 2022, the old ISA 220 standard would apply. Therefore the engagement team could potentially start the audit under the old system of quality management if they started their work before December 2022. And during the course of the audit, the system of quality management would switch to the new system. As a result, for those teams that do start earlier in the financial period, there could be new policies from the firm that come through during the engagement performance period that could impact the engagement team. </a:t>
            </a:r>
          </a:p>
          <a:p>
            <a:endParaRPr lang="en-US" b="0" dirty="0">
              <a:solidFill>
                <a:schemeClr val="tx1"/>
              </a:solidFill>
            </a:endParaRPr>
          </a:p>
          <a:p>
            <a:r>
              <a:rPr lang="en-US" b="0" dirty="0">
                <a:solidFill>
                  <a:schemeClr val="tx1"/>
                </a:solidFill>
              </a:rPr>
              <a:t>From an engagement quality review perspective, the engagement quality reviewer may also start performing their work concurrently with the engagement team. Because this relates to a financial period that commences before 15 December 2022, the old requirements for engagement quality control review would apply, i.e., the requirements that exist in extant ISQC 1 and extant ISA 220. </a:t>
            </a:r>
          </a:p>
          <a:p>
            <a:endParaRPr lang="en-US" dirty="0"/>
          </a:p>
          <a:p>
            <a:endParaRPr lang="en-US" dirty="0"/>
          </a:p>
        </p:txBody>
      </p:sp>
      <p:sp>
        <p:nvSpPr>
          <p:cNvPr id="4" name="Slide Number Placeholder 3"/>
          <p:cNvSpPr>
            <a:spLocks noGrp="1"/>
          </p:cNvSpPr>
          <p:nvPr>
            <p:ph type="sldNum" sz="quarter" idx="5"/>
          </p:nvPr>
        </p:nvSpPr>
        <p:spPr/>
        <p:txBody>
          <a:bodyPr/>
          <a:lstStyle/>
          <a:p>
            <a:pPr defTabSz="942289">
              <a:defRPr/>
            </a:pPr>
            <a:fld id="{BAD342E5-AFF1-4E5D-BEDB-B5261E7DADB0}" type="slidenum">
              <a:rPr lang="en-US">
                <a:solidFill>
                  <a:prstClr val="black"/>
                </a:solidFill>
                <a:latin typeface="Calibri" panose="020F0502020204030204"/>
              </a:rPr>
              <a:pPr defTabSz="942289">
                <a:defRPr/>
              </a:pPr>
              <a:t>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424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chemeClr val="tx1"/>
                </a:solidFill>
              </a:rPr>
              <a:t>As in our previous two examples, the new system comes into place from 15 December 2022, and the first evaluation is done by December 2023. </a:t>
            </a:r>
          </a:p>
          <a:p>
            <a:endParaRPr lang="en-US" b="0" dirty="0">
              <a:solidFill>
                <a:schemeClr val="tx1"/>
              </a:solidFill>
            </a:endParaRPr>
          </a:p>
          <a:p>
            <a:r>
              <a:rPr lang="en-US" b="0" dirty="0">
                <a:solidFill>
                  <a:schemeClr val="tx1"/>
                </a:solidFill>
              </a:rPr>
              <a:t>Let’s take a look at an example at the engagement level for a compilation engagement. </a:t>
            </a:r>
          </a:p>
          <a:p>
            <a:endParaRPr lang="en-US" b="0" dirty="0">
              <a:solidFill>
                <a:schemeClr val="tx1"/>
              </a:solidFill>
            </a:endParaRPr>
          </a:p>
          <a:p>
            <a:r>
              <a:rPr lang="en-US" b="0" dirty="0">
                <a:solidFill>
                  <a:schemeClr val="tx1"/>
                </a:solidFill>
              </a:rPr>
              <a:t>From an ISRS 4410 (Revised) perspective, the changes made for alignment with ISQM 1 would likely come into effect for engagement reports issued on/after December 15, 2022. For EQRs in ISQM 2, the EQR requirements are effective for engagements beginning on/after December 15, 2022. So there is a slight difference in the way those effective dates are set up. </a:t>
            </a:r>
          </a:p>
          <a:p>
            <a:endParaRPr lang="en-US" b="0" dirty="0">
              <a:solidFill>
                <a:schemeClr val="tx1"/>
              </a:solidFill>
            </a:endParaRPr>
          </a:p>
          <a:p>
            <a:r>
              <a:rPr lang="en-US" b="0" dirty="0">
                <a:solidFill>
                  <a:schemeClr val="tx1"/>
                </a:solidFill>
              </a:rPr>
              <a:t>In the example here, it is based on a December 2022 year end, i.e., the financial period runs from 1 January 2022 to 31 December 2022. </a:t>
            </a:r>
          </a:p>
          <a:p>
            <a:endParaRPr lang="en-US" b="0" dirty="0">
              <a:solidFill>
                <a:schemeClr val="tx1"/>
              </a:solidFill>
            </a:endParaRPr>
          </a:p>
          <a:p>
            <a:r>
              <a:rPr lang="en-US" b="0" dirty="0">
                <a:solidFill>
                  <a:schemeClr val="tx1"/>
                </a:solidFill>
              </a:rPr>
              <a:t>The engagement team may start to do their compilation work at any point throughout that financial period and in many cases they may only do the work after the close of the financial period. But in this scenario, it is assuming that the work commences sometime before December 2022, say October 2022. </a:t>
            </a:r>
          </a:p>
          <a:p>
            <a:endParaRPr lang="en-US" b="0" dirty="0">
              <a:solidFill>
                <a:schemeClr val="tx1"/>
              </a:solidFill>
            </a:endParaRPr>
          </a:p>
          <a:p>
            <a:r>
              <a:rPr lang="en-US" b="0" dirty="0">
                <a:solidFill>
                  <a:schemeClr val="tx1"/>
                </a:solidFill>
              </a:rPr>
              <a:t>In this instance, because the engagement report is issued after December 2022, the updated ISRS 4410 would apply to this engagement, i.e., the standard with the new QM provisions. Taking a look at how that interacts with the firm’s system, the engagement team would start the compilation engagement under the old system, and during the course of the engagement, the firm’s system would switch to the new system. As a result, there could be new policies from the firm that could impact the engagement team during the course of the engagement and they may need to comply with the new policies of the firms. </a:t>
            </a:r>
          </a:p>
          <a:p>
            <a:endParaRPr lang="en-US" b="0" dirty="0">
              <a:solidFill>
                <a:schemeClr val="tx1"/>
              </a:solidFill>
            </a:endParaRPr>
          </a:p>
          <a:p>
            <a:r>
              <a:rPr lang="en-US" b="0" dirty="0">
                <a:solidFill>
                  <a:schemeClr val="tx1"/>
                </a:solidFill>
              </a:rPr>
              <a:t>From an engagement quality review perspective, if one were required on this engagement, the review would be done under the extant requirements in extant ISQC 1. This is because ISQM 2 only applies to other assurance or related services engagements where the engagement work begins on or after December 15, 2022. In this scenario, the engagement team began their work in October 2022, and therefore the old requirements for engagement quality control reviews in extant ISQC 1 would apply. </a:t>
            </a:r>
          </a:p>
          <a:p>
            <a:endParaRPr lang="en-US" dirty="0"/>
          </a:p>
        </p:txBody>
      </p:sp>
      <p:sp>
        <p:nvSpPr>
          <p:cNvPr id="4" name="Slide Number Placeholder 3"/>
          <p:cNvSpPr>
            <a:spLocks noGrp="1"/>
          </p:cNvSpPr>
          <p:nvPr>
            <p:ph type="sldNum" sz="quarter" idx="5"/>
          </p:nvPr>
        </p:nvSpPr>
        <p:spPr/>
        <p:txBody>
          <a:bodyPr/>
          <a:lstStyle/>
          <a:p>
            <a:pPr defTabSz="942289">
              <a:defRPr/>
            </a:pPr>
            <a:fld id="{BAD342E5-AFF1-4E5D-BEDB-B5261E7DADB0}" type="slidenum">
              <a:rPr lang="en-US">
                <a:solidFill>
                  <a:prstClr val="black"/>
                </a:solidFill>
                <a:latin typeface="Calibri" panose="020F0502020204030204"/>
              </a:rPr>
              <a:pPr defTabSz="942289">
                <a:defRPr/>
              </a:pPr>
              <a:t>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179350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www.iaasb.org/" TargetMode="External"/><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hyperlink" Target="mailto:permissions@ifac.org" TargetMode="External"/><Relationship Id="rId5" Type="http://schemas.openxmlformats.org/officeDocument/2006/relationships/image" Target="../media/image10.png"/><Relationship Id="rId10" Type="http://schemas.openxmlformats.org/officeDocument/2006/relationships/hyperlink" Target="http://www.ifac.org/about-ifac/translations-permissions" TargetMode="External"/><Relationship Id="rId4" Type="http://schemas.openxmlformats.org/officeDocument/2006/relationships/image" Target="../media/image9.png"/><Relationship Id="rId9"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04177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47143D-A714-4C9D-9075-7EC3BC78008B}"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30722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52B81AF-C2C2-42FA-ACA9-4469AE76468E}"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98261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7" name="Picture 6"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4026"/>
            <a:ext cx="3720336" cy="653407"/>
          </a:xfrm>
          <a:prstGeom prst="rect">
            <a:avLst/>
          </a:prstGeom>
        </p:spPr>
      </p:pic>
      <p:pic>
        <p:nvPicPr>
          <p:cNvPr id="9" name="Picture 8" descr="Page topper.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43"/>
            <a:ext cx="12192000" cy="3126879"/>
          </a:xfrm>
          <a:prstGeom prst="rect">
            <a:avLst/>
          </a:prstGeom>
        </p:spPr>
      </p:pic>
    </p:spTree>
    <p:extLst>
      <p:ext uri="{BB962C8B-B14F-4D97-AF65-F5344CB8AC3E}">
        <p14:creationId xmlns:p14="http://schemas.microsoft.com/office/powerpoint/2010/main" val="1804487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 option 2">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8" name="Picture 7"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4026"/>
            <a:ext cx="3720336" cy="653407"/>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210" t="12331" r="-210" b="13383"/>
          <a:stretch/>
        </p:blipFill>
        <p:spPr>
          <a:xfrm>
            <a:off x="2" y="2"/>
            <a:ext cx="12208933" cy="3169919"/>
          </a:xfrm>
          <a:prstGeom prst="rect">
            <a:avLst/>
          </a:prstGeom>
        </p:spPr>
      </p:pic>
    </p:spTree>
    <p:extLst>
      <p:ext uri="{BB962C8B-B14F-4D97-AF65-F5344CB8AC3E}">
        <p14:creationId xmlns:p14="http://schemas.microsoft.com/office/powerpoint/2010/main" val="1958831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nsition or Title Slide">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7" name="Picture 6"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7200"/>
            <a:ext cx="3702259" cy="650232"/>
          </a:xfrm>
          <a:prstGeom prst="rect">
            <a:avLst/>
          </a:prstGeom>
        </p:spPr>
      </p:pic>
      <p:pic>
        <p:nvPicPr>
          <p:cNvPr id="9" name="Picture 8" descr="Ribbon_orange_top.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1601537"/>
            <a:ext cx="12192000" cy="164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1752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229" indent="-228594">
              <a:defRPr>
                <a:solidFill>
                  <a:srgbClr val="808080"/>
                </a:solidFill>
                <a:latin typeface="Arial" panose="020B0604020202020204" pitchFamily="34" charset="0"/>
                <a:cs typeface="Arial" panose="020B0604020202020204" pitchFamily="34" charset="0"/>
              </a:defRPr>
            </a:lvl4pPr>
            <a:lvl5pPr marL="1084236" indent="-22859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7905136" y="6511061"/>
            <a:ext cx="3677264" cy="304412"/>
          </a:xfrm>
        </p:spPr>
        <p:txBody>
          <a:bodyPr/>
          <a:lstStyle>
            <a:lvl1pPr marL="0" marR="0" indent="0" algn="r" defTabSz="457189"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MS PGothic" charset="0"/>
            </a:endParaRPr>
          </a:p>
        </p:txBody>
      </p:sp>
    </p:spTree>
    <p:extLst>
      <p:ext uri="{BB962C8B-B14F-4D97-AF65-F5344CB8AC3E}">
        <p14:creationId xmlns:p14="http://schemas.microsoft.com/office/powerpoint/2010/main" val="312909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1610881"/>
            <a:ext cx="12192000" cy="525221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6" name="Slide Number Placeholder 5"/>
          <p:cNvSpPr>
            <a:spLocks noGrp="1"/>
          </p:cNvSpPr>
          <p:nvPr>
            <p:ph type="sldNum" sz="quarter" idx="12"/>
          </p:nvPr>
        </p:nvSpPr>
        <p:spPr/>
        <p:txBody>
          <a:bodyPr/>
          <a:lstStyle>
            <a:lvl1pPr algn="r">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0" y="5732585"/>
            <a:ext cx="12192000" cy="0"/>
          </a:xfrm>
          <a:prstGeom prst="line">
            <a:avLst/>
          </a:prstGeom>
          <a:ln w="952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14" name="Rectangle 13"/>
          <p:cNvSpPr/>
          <p:nvPr userDrawn="1"/>
        </p:nvSpPr>
        <p:spPr>
          <a:xfrm>
            <a:off x="0" y="5732585"/>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Tree>
    <p:extLst>
      <p:ext uri="{BB962C8B-B14F-4D97-AF65-F5344CB8AC3E}">
        <p14:creationId xmlns:p14="http://schemas.microsoft.com/office/powerpoint/2010/main" val="358265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600201"/>
            <a:ext cx="5384800" cy="4525963"/>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8808016" y="6497447"/>
            <a:ext cx="2774384" cy="335775"/>
          </a:xfrm>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62652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350690"/>
            <a:ext cx="5386917" cy="4806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003648"/>
            <a:ext cx="5386917" cy="3951288"/>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350690"/>
            <a:ext cx="5389033" cy="4806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003648"/>
            <a:ext cx="5389033" cy="3951288"/>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69633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4138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EBFDA1-892D-475D-A681-5E1B87AA4CC5}"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79054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22195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3024003" y="2082499"/>
            <a:ext cx="5857477" cy="97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userDrawn="1"/>
        </p:nvSpPr>
        <p:spPr>
          <a:xfrm>
            <a:off x="5095865" y="5009183"/>
            <a:ext cx="1685141" cy="369332"/>
          </a:xfrm>
          <a:prstGeom prst="rect">
            <a:avLst/>
          </a:prstGeom>
        </p:spPr>
        <p:txBody>
          <a:bodyPr wrap="none">
            <a:spAutoFit/>
          </a:bodyPr>
          <a:lstStyle/>
          <a:p>
            <a:pPr defTabSz="457189"/>
            <a:r>
              <a:rPr lang="en-US" sz="18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0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sp>
        <p:nvSpPr>
          <p:cNvPr id="5" name="Rectangle 5"/>
          <p:cNvSpPr>
            <a:spLocks noChangeArrowheads="1"/>
          </p:cNvSpPr>
          <p:nvPr userDrawn="1"/>
        </p:nvSpPr>
        <p:spPr bwMode="auto">
          <a:xfrm flipH="1">
            <a:off x="508000" y="6430429"/>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89"/>
            <a:endParaRPr lang="en-US" sz="1800" dirty="0">
              <a:solidFill>
                <a:prstClr val="black"/>
              </a:solidFill>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72746" y="5557768"/>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3723" y="5554229"/>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01197" y="5557768"/>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238015" y="5557768"/>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sp>
        <p:nvSpPr>
          <p:cNvPr id="11" name="Rectangle 10"/>
          <p:cNvSpPr/>
          <p:nvPr userDrawn="1"/>
        </p:nvSpPr>
        <p:spPr>
          <a:xfrm>
            <a:off x="931335" y="6144039"/>
            <a:ext cx="10837333" cy="276999"/>
          </a:xfrm>
          <a:prstGeom prst="rect">
            <a:avLst/>
          </a:prstGeom>
        </p:spPr>
        <p:txBody>
          <a:bodyPr wrap="square">
            <a:spAutoFit/>
          </a:bodyPr>
          <a:lstStyle/>
          <a:p>
            <a:pPr defTabSz="457189"/>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spTree>
    <p:extLst>
      <p:ext uri="{BB962C8B-B14F-4D97-AF65-F5344CB8AC3E}">
        <p14:creationId xmlns:p14="http://schemas.microsoft.com/office/powerpoint/2010/main" val="3152822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US" dirty="0"/>
          </a:p>
        </p:txBody>
      </p:sp>
      <p:sp>
        <p:nvSpPr>
          <p:cNvPr id="5" name="Slide Number Placeholder 3"/>
          <p:cNvSpPr>
            <a:spLocks noGrp="1"/>
          </p:cNvSpPr>
          <p:nvPr>
            <p:ph type="sldNum" sz="quarter" idx="12"/>
          </p:nvPr>
        </p:nvSpPr>
        <p:spPr>
          <a:xfrm>
            <a:off x="11044499" y="6326390"/>
            <a:ext cx="852032" cy="335775"/>
          </a:xfrm>
        </p:spPr>
        <p:txBody>
          <a:bodyPr/>
          <a:lstStyle/>
          <a:p>
            <a:fld id="{605F50E8-FD69-1B47-8B62-FEC05D161593}" type="slidenum">
              <a:rPr lang="en-US" smtClean="0"/>
              <a:pPr/>
              <a:t>‹#›</a:t>
            </a:fld>
            <a:endParaRPr lang="en-US" dirty="0"/>
          </a:p>
        </p:txBody>
      </p:sp>
    </p:spTree>
    <p:extLst>
      <p:ext uri="{BB962C8B-B14F-4D97-AF65-F5344CB8AC3E}">
        <p14:creationId xmlns:p14="http://schemas.microsoft.com/office/powerpoint/2010/main" val="169693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62574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CE77F70-787D-4334-ABBD-4BEE84081B9F}" type="datetime1">
              <a:rPr lang="en-US" smtClean="0">
                <a:solidFill>
                  <a:prstClr val="black">
                    <a:tint val="75000"/>
                  </a:prstClr>
                </a:solidFill>
              </a:rPr>
              <a:pPr/>
              <a:t>6/8/2020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35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C84004-8839-470E-98FD-2398CB003887}" type="datetime1">
              <a:rPr lang="en-US" smtClean="0">
                <a:solidFill>
                  <a:prstClr val="black">
                    <a:tint val="75000"/>
                  </a:prstClr>
                </a:solidFill>
              </a:rPr>
              <a:pPr/>
              <a:t>6/8/2020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4724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F0DBE43-71DC-4CB5-9DC9-86D083825D16}" type="datetime1">
              <a:rPr lang="en-US" smtClean="0">
                <a:solidFill>
                  <a:prstClr val="black">
                    <a:tint val="75000"/>
                  </a:prstClr>
                </a:solidFill>
              </a:rPr>
              <a:pPr/>
              <a:t>6/8/2020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0846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solidFill>
                  <a:prstClr val="black">
                    <a:tint val="75000"/>
                  </a:prstClr>
                </a:solidFill>
              </a:rPr>
              <a:pPr/>
              <a:t>6/8/2020</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76522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solidFill>
                  <a:prstClr val="black">
                    <a:tint val="75000"/>
                  </a:prstClr>
                </a:solidFill>
              </a:rPr>
              <a:pPr/>
              <a:t>6/8/2020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50798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solidFill>
                  <a:prstClr val="black">
                    <a:tint val="75000"/>
                  </a:prstClr>
                </a:solidFill>
              </a:rPr>
              <a:pPr/>
              <a:t>6/8/2020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67959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solidFill>
                  <a:prstClr val="black">
                    <a:tint val="75000"/>
                  </a:prstClr>
                </a:solidFill>
              </a:rPr>
              <a:pPr/>
              <a:t>6/8/2020</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solidFill>
                  <a:prstClr val="black">
                    <a:tint val="75000"/>
                  </a:prstClr>
                </a:solidFill>
              </a:rPr>
              <a:pPr/>
              <a:t>‹#›</a:t>
            </a:fld>
            <a:endParaRPr lang="en-US" dirty="0">
              <a:solidFill>
                <a:prstClr val="black">
                  <a:tint val="75000"/>
                </a:prstClr>
              </a:solidFill>
            </a:endParaRPr>
          </a:p>
        </p:txBody>
      </p:sp>
      <p:graphicFrame>
        <p:nvGraphicFramePr>
          <p:cNvPr id="8" name="Table 7"/>
          <p:cNvGraphicFramePr>
            <a:graphicFrameLocks noGrp="1"/>
          </p:cNvGraphicFramePr>
          <p:nvPr userDrawn="1"/>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pic>
        <p:nvPicPr>
          <p:cNvPr id="11" name="Picture 10"/>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algn="ctr" defTabSz="342900">
              <a:defRPr/>
            </a:pPr>
            <a:endParaRPr lang="en-US" sz="1350" kern="0" dirty="0">
              <a:solidFill>
                <a:prstClr val="white"/>
              </a:solidFill>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algn="ctr" defTabSz="342900">
              <a:defRPr/>
            </a:pPr>
            <a:endParaRPr lang="en-US" sz="1350" kern="0" dirty="0">
              <a:solidFill>
                <a:prstClr val="white"/>
              </a:solidFill>
            </a:endParaRPr>
          </a:p>
        </p:txBody>
      </p:sp>
    </p:spTree>
    <p:extLst>
      <p:ext uri="{BB962C8B-B14F-4D97-AF65-F5344CB8AC3E}">
        <p14:creationId xmlns:p14="http://schemas.microsoft.com/office/powerpoint/2010/main" val="3150435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2" name="Title Placeholder 1"/>
          <p:cNvSpPr>
            <a:spLocks noGrp="1"/>
          </p:cNvSpPr>
          <p:nvPr>
            <p:ph type="title"/>
          </p:nvPr>
        </p:nvSpPr>
        <p:spPr>
          <a:xfrm>
            <a:off x="609600" y="569917"/>
            <a:ext cx="10972800" cy="538500"/>
          </a:xfrm>
          <a:prstGeom prst="rect">
            <a:avLst/>
          </a:prstGeom>
        </p:spPr>
        <p:txBody>
          <a:bodyPr vert="horz" lIns="0" tIns="0" rIns="0" bIns="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609600" y="1600202"/>
            <a:ext cx="10972800" cy="4251569"/>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606647" y="6511061"/>
            <a:ext cx="2743200" cy="304412"/>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defRPr>
            </a:lvl1pPr>
          </a:lstStyle>
          <a:p>
            <a:pPr defTabSz="457189"/>
            <a:fld id="{AF73A935-0AD8-4B38-AD39-55437B5CA1D2}" type="datetime1">
              <a:rPr lang="en-US" smtClean="0">
                <a:solidFill>
                  <a:prstClr val="black">
                    <a:tint val="75000"/>
                  </a:prstClr>
                </a:solidFill>
              </a:rPr>
              <a:pPr defTabSz="457189"/>
              <a:t>6/8/2020</a:t>
            </a:fld>
            <a:endParaRPr lang="en-US" dirty="0">
              <a:solidFill>
                <a:prstClr val="black">
                  <a:tint val="75000"/>
                </a:prstClr>
              </a:solidFill>
            </a:endParaRPr>
          </a:p>
        </p:txBody>
      </p:sp>
      <p:sp>
        <p:nvSpPr>
          <p:cNvPr id="5" name="Footer Placeholder 4"/>
          <p:cNvSpPr>
            <a:spLocks noGrp="1"/>
          </p:cNvSpPr>
          <p:nvPr>
            <p:ph type="ftr" sz="quarter" idx="3"/>
          </p:nvPr>
        </p:nvSpPr>
        <p:spPr>
          <a:xfrm>
            <a:off x="4021531" y="6511061"/>
            <a:ext cx="4114800" cy="304412"/>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defRPr>
            </a:lvl1pPr>
          </a:lstStyle>
          <a:p>
            <a:pPr defTabSz="457189"/>
            <a:endParaRPr lang="en-US" dirty="0">
              <a:solidFill>
                <a:prstClr val="black">
                  <a:tint val="75000"/>
                </a:prstClr>
              </a:solidFill>
            </a:endParaRP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defTabSz="457189"/>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defTabSz="457189"/>
              <a:t>‹#›</a:t>
            </a:fld>
            <a:endParaRPr lang="en-US" dirty="0">
              <a:latin typeface="Arial" panose="020B0604020202020204" pitchFamily="34" charset="0"/>
              <a:cs typeface="Arial" panose="020B0604020202020204" pitchFamily="34" charset="0"/>
            </a:endParaRPr>
          </a:p>
        </p:txBody>
      </p:sp>
      <p:sp>
        <p:nvSpPr>
          <p:cNvPr id="14" name="Rectangle 5"/>
          <p:cNvSpPr>
            <a:spLocks noChangeArrowheads="1"/>
          </p:cNvSpPr>
          <p:nvPr userDrawn="1"/>
        </p:nvSpPr>
        <p:spPr bwMode="auto">
          <a:xfrm flipH="1">
            <a:off x="508000" y="6429638"/>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89"/>
            <a:endParaRPr lang="en-US" sz="1800" dirty="0">
              <a:solidFill>
                <a:prstClr val="black"/>
              </a:solidFill>
            </a:endParaRPr>
          </a:p>
        </p:txBody>
      </p:sp>
      <p:pic>
        <p:nvPicPr>
          <p:cNvPr id="11" name="Picture 10" descr="IAASB Logo with FullName.jp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199157" y="73879"/>
            <a:ext cx="2383243" cy="418572"/>
          </a:xfrm>
          <a:prstGeom prst="rect">
            <a:avLst/>
          </a:prstGeom>
        </p:spPr>
      </p:pic>
    </p:spTree>
    <p:extLst>
      <p:ext uri="{BB962C8B-B14F-4D97-AF65-F5344CB8AC3E}">
        <p14:creationId xmlns:p14="http://schemas.microsoft.com/office/powerpoint/2010/main" val="7750321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457189" rtl="0" eaLnBrk="1" latinLnBrk="0" hangingPunct="1">
        <a:spcBef>
          <a:spcPct val="0"/>
        </a:spcBef>
        <a:buNone/>
        <a:defRPr sz="2400" kern="1200">
          <a:solidFill>
            <a:schemeClr val="bg1"/>
          </a:solidFill>
          <a:latin typeface="Arial" panose="020B0604020202020204" pitchFamily="34" charset="0"/>
          <a:ea typeface="+mj-ea"/>
          <a:cs typeface="Arial" panose="020B0604020202020204" pitchFamily="34" charset="0"/>
        </a:defRPr>
      </a:lvl1pPr>
    </p:titleStyle>
    <p:bodyStyle>
      <a:lvl1pPr marL="173034" indent="-173034" algn="l" defTabSz="457189" rtl="0" eaLnBrk="1" latinLnBrk="0" hangingPunct="1">
        <a:spcBef>
          <a:spcPts val="1200"/>
        </a:spcBef>
        <a:buFont typeface="Arial"/>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457189" indent="-228594" algn="l" defTabSz="457189" rtl="0" eaLnBrk="1" latinLnBrk="0" hangingPunct="1">
        <a:spcBef>
          <a:spcPts val="600"/>
        </a:spcBef>
        <a:spcAft>
          <a:spcPts val="400"/>
        </a:spcAft>
        <a:buFont typeface="Arial"/>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630223" indent="-171446" algn="l" defTabSz="457189" rtl="0" eaLnBrk="1" latinLnBrk="0" hangingPunct="1">
        <a:spcBef>
          <a:spcPct val="20000"/>
        </a:spcBef>
        <a:buFont typeface="Arial"/>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4pPr>
      <a:lvl5pPr marL="2057349"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7.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video" Target="../media/media3.mp4"/><Relationship Id="rId7" Type="http://schemas.openxmlformats.org/officeDocument/2006/relationships/image" Target="../media/image19.png"/><Relationship Id="rId2" Type="http://schemas.microsoft.com/office/2007/relationships/media" Target="../media/media3.mp4"/><Relationship Id="rId1" Type="http://schemas.openxmlformats.org/officeDocument/2006/relationships/tags" Target="../tags/tag1.xml"/><Relationship Id="rId6" Type="http://schemas.openxmlformats.org/officeDocument/2006/relationships/image" Target="../media/image18.emf"/><Relationship Id="rId5" Type="http://schemas.openxmlformats.org/officeDocument/2006/relationships/notesSlide" Target="../notesSlides/notesSlide3.xml"/><Relationship Id="rId4"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video" Target="../media/media4.mp4"/><Relationship Id="rId7" Type="http://schemas.openxmlformats.org/officeDocument/2006/relationships/image" Target="../media/image20.png"/><Relationship Id="rId2" Type="http://schemas.microsoft.com/office/2007/relationships/media" Target="../media/media4.mp4"/><Relationship Id="rId1" Type="http://schemas.openxmlformats.org/officeDocument/2006/relationships/tags" Target="../tags/tag2.xml"/><Relationship Id="rId6" Type="http://schemas.openxmlformats.org/officeDocument/2006/relationships/image" Target="../media/image18.emf"/><Relationship Id="rId5" Type="http://schemas.openxmlformats.org/officeDocument/2006/relationships/notesSlide" Target="../notesSlides/notesSlide4.xml"/><Relationship Id="rId4"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video" Target="../media/media5.mp4"/><Relationship Id="rId7" Type="http://schemas.openxmlformats.org/officeDocument/2006/relationships/image" Target="../media/image21.png"/><Relationship Id="rId2" Type="http://schemas.microsoft.com/office/2007/relationships/media" Target="../media/media5.mp4"/><Relationship Id="rId1" Type="http://schemas.openxmlformats.org/officeDocument/2006/relationships/tags" Target="../tags/tag3.xml"/><Relationship Id="rId6" Type="http://schemas.openxmlformats.org/officeDocument/2006/relationships/image" Target="../media/image18.emf"/><Relationship Id="rId5" Type="http://schemas.openxmlformats.org/officeDocument/2006/relationships/notesSlide" Target="../notesSlides/notesSlide5.xml"/><Relationship Id="rId4"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809443" y="1202549"/>
            <a:ext cx="9096557"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prstClr val="white"/>
                </a:solidFill>
                <a:latin typeface="Arial" panose="020B0604020202020204" pitchFamily="34" charset="0"/>
                <a:cs typeface="Arial" panose="020B0604020202020204" pitchFamily="34" charset="0"/>
              </a:rPr>
              <a:t>Agenda Item 8-B, IAASB Meeting June 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prstClr val="white"/>
                </a:solidFill>
                <a:latin typeface="Arial" panose="020B0604020202020204" pitchFamily="34" charset="0"/>
                <a:cs typeface="Arial" panose="020B0604020202020204" pitchFamily="34" charset="0"/>
              </a:rPr>
              <a:t>Quality Management Standards -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Explanation of the Effective Dates with Examples</a:t>
            </a:r>
          </a:p>
        </p:txBody>
      </p:sp>
      <p:sp>
        <p:nvSpPr>
          <p:cNvPr id="6" name="Slide Number Placeholder 5"/>
          <p:cNvSpPr txBox="1">
            <a:spLocks/>
          </p:cNvSpPr>
          <p:nvPr/>
        </p:nvSpPr>
        <p:spPr>
          <a:xfrm>
            <a:off x="9501613" y="6511061"/>
            <a:ext cx="2080788" cy="304412"/>
          </a:xfrm>
          <a:prstGeom prst="rect">
            <a:avLst/>
          </a:prstGeom>
        </p:spPr>
        <p:txBody>
          <a:bodyPr vert="horz" lIns="0" tIns="0" rIns="0" bIns="0" rtlCol="0" anchor="ctr"/>
          <a:lstStyle>
            <a:defPPr>
              <a:defRPr lang="en-US"/>
            </a:defPPr>
            <a:lvl1pPr marL="0" algn="ctr" defTabSz="457200" rtl="0" eaLnBrk="1" latinLnBrk="0" hangingPunct="1">
              <a:defRPr sz="900" kern="1200">
                <a:solidFill>
                  <a:srgbClr val="808080"/>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Arial" panose="020B0604020202020204" pitchFamily="34" charset="0"/>
                <a:ea typeface="+mn-ea"/>
                <a:cs typeface="MS PGothic" charset="0"/>
              </a:rPr>
              <a:t>Page </a:t>
            </a:r>
            <a:r>
              <a:rPr kumimoji="0" lang="en-US" sz="9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pic>
        <p:nvPicPr>
          <p:cNvPr id="7" name="Video 6">
            <a:hlinkClick r:id="" action="ppaction://media"/>
            <a:extLst>
              <a:ext uri="{FF2B5EF4-FFF2-40B4-BE49-F238E27FC236}">
                <a16:creationId xmlns:a16="http://schemas.microsoft.com/office/drawing/2014/main" id="{1BD55A53-807F-425C-8D27-CA0C6FC6C9FD}"/>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6"/>
          <a:stretch>
            <a:fillRect/>
          </a:stretch>
        </p:blipFill>
        <p:spPr>
          <a:xfrm>
            <a:off x="9906000" y="5143500"/>
            <a:ext cx="2285999" cy="1714500"/>
          </a:xfrm>
          <a:prstGeom prst="rect">
            <a:avLst/>
          </a:prstGeom>
        </p:spPr>
      </p:pic>
      <p:sp>
        <p:nvSpPr>
          <p:cNvPr id="2" name="TextBox 1">
            <a:extLst>
              <a:ext uri="{FF2B5EF4-FFF2-40B4-BE49-F238E27FC236}">
                <a16:creationId xmlns:a16="http://schemas.microsoft.com/office/drawing/2014/main" id="{5C0EC8DE-AC2C-4821-A4FE-C14548316FD1}"/>
              </a:ext>
            </a:extLst>
          </p:cNvPr>
          <p:cNvSpPr txBox="1"/>
          <p:nvPr/>
        </p:nvSpPr>
        <p:spPr>
          <a:xfrm>
            <a:off x="916447" y="4270457"/>
            <a:ext cx="7909184" cy="1569660"/>
          </a:xfrm>
          <a:prstGeom prst="rect">
            <a:avLst/>
          </a:prstGeom>
          <a:solidFill>
            <a:schemeClr val="bg1"/>
          </a:solidFill>
        </p:spPr>
        <p:txBody>
          <a:bodyPr wrap="square" rtlCol="0">
            <a:spAutoFit/>
          </a:bodyPr>
          <a:lstStyle/>
          <a:p>
            <a:pPr algn="ctr"/>
            <a:r>
              <a:rPr lang="en-US" sz="3200" b="1" dirty="0">
                <a:solidFill>
                  <a:srgbClr val="002060"/>
                </a:solidFill>
              </a:rPr>
              <a:t>This presentation has an audio experience. </a:t>
            </a:r>
          </a:p>
          <a:p>
            <a:pPr algn="ctr"/>
            <a:r>
              <a:rPr lang="en-US" sz="3200" b="1" dirty="0">
                <a:solidFill>
                  <a:srgbClr val="002060"/>
                </a:solidFill>
              </a:rPr>
              <a:t>To continue, please press “F5” OR </a:t>
            </a:r>
          </a:p>
          <a:p>
            <a:pPr algn="ctr"/>
            <a:r>
              <a:rPr lang="en-US" sz="3200" b="1" dirty="0">
                <a:solidFill>
                  <a:srgbClr val="002060"/>
                </a:solidFill>
              </a:rPr>
              <a:t>select “Slide Show” and “From Beginning”</a:t>
            </a:r>
          </a:p>
        </p:txBody>
      </p:sp>
    </p:spTree>
    <p:extLst>
      <p:ext uri="{BB962C8B-B14F-4D97-AF65-F5344CB8AC3E}">
        <p14:creationId xmlns:p14="http://schemas.microsoft.com/office/powerpoint/2010/main" val="1898823328"/>
      </p:ext>
    </p:extLst>
  </p:cSld>
  <p:clrMapOvr>
    <a:masterClrMapping/>
  </p:clrMapOvr>
  <mc:AlternateContent xmlns:mc="http://schemas.openxmlformats.org/markup-compatibility/2006" xmlns:p14="http://schemas.microsoft.com/office/powerpoint/2010/main">
    <mc:Choice Requires="p14">
      <p:transition spd="slow" p14:dur="2000" advTm="10292"/>
    </mc:Choice>
    <mc:Fallback xmlns="">
      <p:transition spd="slow" advTm="102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p:cNvSpPr>
          <p:nvPr/>
        </p:nvSpPr>
        <p:spPr>
          <a:xfrm>
            <a:off x="9501613" y="6511061"/>
            <a:ext cx="2080788" cy="304412"/>
          </a:xfrm>
          <a:prstGeom prst="rect">
            <a:avLst/>
          </a:prstGeom>
        </p:spPr>
        <p:txBody>
          <a:bodyPr vert="horz" lIns="0" tIns="0" rIns="0" bIns="0" rtlCol="0" anchor="ctr"/>
          <a:lstStyle>
            <a:defPPr>
              <a:defRPr lang="en-US"/>
            </a:defPPr>
            <a:lvl1pPr marL="0" algn="ctr" defTabSz="457200" rtl="0" eaLnBrk="1" latinLnBrk="0" hangingPunct="1">
              <a:defRPr sz="900" kern="1200">
                <a:solidFill>
                  <a:srgbClr val="808080"/>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rPr>
              <a:t>Page </a:t>
            </a:r>
            <a:fld id="{A5D50FB3-691B-4551-985A-DEFE3F9B00A3}"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anose="020B0604020202020204" pitchFamily="34" charset="0"/>
            </a:endParaRPr>
          </a:p>
        </p:txBody>
      </p:sp>
      <p:sp>
        <p:nvSpPr>
          <p:cNvPr id="5" name="Title 1">
            <a:extLst>
              <a:ext uri="{FF2B5EF4-FFF2-40B4-BE49-F238E27FC236}">
                <a16:creationId xmlns:a16="http://schemas.microsoft.com/office/drawing/2014/main" id="{2C2FA92F-07E5-403A-BFAA-7CE8F59E534C}"/>
              </a:ext>
            </a:extLst>
          </p:cNvPr>
          <p:cNvSpPr>
            <a:spLocks noGrp="1"/>
          </p:cNvSpPr>
          <p:nvPr>
            <p:ph type="title"/>
          </p:nvPr>
        </p:nvSpPr>
        <p:spPr>
          <a:xfrm>
            <a:off x="781556" y="2766218"/>
            <a:ext cx="10515600" cy="1325563"/>
          </a:xfrm>
        </p:spPr>
        <p:txBody>
          <a:bodyPr>
            <a:normAutofit fontScale="90000"/>
          </a:bodyPr>
          <a:lstStyle/>
          <a:p>
            <a:pPr algn="ctr"/>
            <a:r>
              <a:rPr lang="en-US" sz="4400" dirty="0">
                <a:solidFill>
                  <a:schemeClr val="tx1"/>
                </a:solidFill>
                <a:latin typeface="Arial" panose="020B0604020202020204" pitchFamily="34" charset="0"/>
                <a:cs typeface="Arial" panose="020B0604020202020204" pitchFamily="34" charset="0"/>
              </a:rPr>
              <a:t>The following examples assume a </a:t>
            </a:r>
            <a:br>
              <a:rPr lang="en-US" sz="4400" dirty="0">
                <a:solidFill>
                  <a:schemeClr val="tx1"/>
                </a:solidFill>
                <a:latin typeface="Arial" panose="020B0604020202020204" pitchFamily="34" charset="0"/>
                <a:cs typeface="Arial" panose="020B0604020202020204" pitchFamily="34" charset="0"/>
              </a:rPr>
            </a:br>
            <a:r>
              <a:rPr lang="en-US" sz="4400" dirty="0">
                <a:solidFill>
                  <a:schemeClr val="tx1"/>
                </a:solidFill>
                <a:latin typeface="Arial" panose="020B0604020202020204" pitchFamily="34" charset="0"/>
                <a:cs typeface="Arial" panose="020B0604020202020204" pitchFamily="34" charset="0"/>
              </a:rPr>
              <a:t>December 15, 2022 effective date</a:t>
            </a:r>
          </a:p>
        </p:txBody>
      </p:sp>
      <p:pic>
        <p:nvPicPr>
          <p:cNvPr id="3" name="Video 2">
            <a:hlinkClick r:id="" action="ppaction://media"/>
            <a:extLst>
              <a:ext uri="{FF2B5EF4-FFF2-40B4-BE49-F238E27FC236}">
                <a16:creationId xmlns:a16="http://schemas.microsoft.com/office/drawing/2014/main" id="{43A684C3-265B-4958-A1A9-5768FC66D5E7}"/>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5"/>
          <a:stretch>
            <a:fillRect/>
          </a:stretch>
        </p:blipFill>
        <p:spPr>
          <a:xfrm>
            <a:off x="9906000" y="5143500"/>
            <a:ext cx="2285999" cy="1714500"/>
          </a:xfrm>
          <a:prstGeom prst="rect">
            <a:avLst/>
          </a:prstGeom>
        </p:spPr>
      </p:pic>
    </p:spTree>
    <p:extLst>
      <p:ext uri="{BB962C8B-B14F-4D97-AF65-F5344CB8AC3E}">
        <p14:creationId xmlns:p14="http://schemas.microsoft.com/office/powerpoint/2010/main" val="2364415515"/>
      </p:ext>
    </p:extLst>
  </p:cSld>
  <p:clrMapOvr>
    <a:masterClrMapping/>
  </p:clrMapOvr>
  <mc:AlternateContent xmlns:mc="http://schemas.openxmlformats.org/markup-compatibility/2006" xmlns:p14="http://schemas.microsoft.com/office/powerpoint/2010/main">
    <mc:Choice Requires="p14">
      <p:transition spd="slow" p14:dur="2000" advTm="18061"/>
    </mc:Choice>
    <mc:Fallback xmlns="">
      <p:transition spd="slow" advTm="180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p:cNvSpPr>
          <p:nvPr/>
        </p:nvSpPr>
        <p:spPr>
          <a:xfrm>
            <a:off x="9501613" y="6511061"/>
            <a:ext cx="2080788" cy="304412"/>
          </a:xfrm>
          <a:prstGeom prst="rect">
            <a:avLst/>
          </a:prstGeom>
        </p:spPr>
        <p:txBody>
          <a:bodyPr vert="horz" lIns="0" tIns="0" rIns="0" bIns="0" rtlCol="0" anchor="ctr"/>
          <a:lstStyle>
            <a:defPPr>
              <a:defRPr lang="en-US"/>
            </a:defPPr>
            <a:lvl1pPr marL="0" algn="ctr" defTabSz="457200" rtl="0" eaLnBrk="1" latinLnBrk="0" hangingPunct="1">
              <a:defRPr sz="900" kern="1200">
                <a:solidFill>
                  <a:srgbClr val="808080"/>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rPr>
              <a:t>Page </a:t>
            </a:r>
            <a:fld id="{A5D50FB3-691B-4551-985A-DEFE3F9B00A3}"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anose="020B0604020202020204" pitchFamily="34" charset="0"/>
            </a:endParaRPr>
          </a:p>
        </p:txBody>
      </p:sp>
      <p:sp>
        <p:nvSpPr>
          <p:cNvPr id="3" name="Title 2">
            <a:extLst>
              <a:ext uri="{FF2B5EF4-FFF2-40B4-BE49-F238E27FC236}">
                <a16:creationId xmlns:a16="http://schemas.microsoft.com/office/drawing/2014/main" id="{272BCC30-B756-48D1-A107-A77F397EA91B}"/>
              </a:ext>
            </a:extLst>
          </p:cNvPr>
          <p:cNvSpPr>
            <a:spLocks noGrp="1"/>
          </p:cNvSpPr>
          <p:nvPr>
            <p:ph type="title"/>
          </p:nvPr>
        </p:nvSpPr>
        <p:spPr>
          <a:xfrm>
            <a:off x="121380" y="569917"/>
            <a:ext cx="11660624" cy="538500"/>
          </a:xfrm>
        </p:spPr>
        <p:txBody>
          <a:bodyPr/>
          <a:lstStyle/>
          <a:p>
            <a:r>
              <a:rPr lang="en-US" sz="2000" dirty="0"/>
              <a:t>Example 1: Engagement with a Financial Year End of December 31, 2023</a:t>
            </a:r>
          </a:p>
        </p:txBody>
      </p:sp>
      <p:pic>
        <p:nvPicPr>
          <p:cNvPr id="5" name="Picture 4">
            <a:extLst>
              <a:ext uri="{FF2B5EF4-FFF2-40B4-BE49-F238E27FC236}">
                <a16:creationId xmlns:a16="http://schemas.microsoft.com/office/drawing/2014/main" id="{3D9FFF45-CD28-4DCF-9DB4-4CCB0FBBE6E4}"/>
              </a:ext>
            </a:extLst>
          </p:cNvPr>
          <p:cNvPicPr>
            <a:picLocks noChangeAspect="1"/>
          </p:cNvPicPr>
          <p:nvPr/>
        </p:nvPicPr>
        <p:blipFill>
          <a:blip r:embed="rId6"/>
          <a:stretch>
            <a:fillRect/>
          </a:stretch>
        </p:blipFill>
        <p:spPr>
          <a:xfrm>
            <a:off x="-914400" y="1371081"/>
            <a:ext cx="13106400" cy="386599"/>
          </a:xfrm>
          <a:prstGeom prst="rect">
            <a:avLst/>
          </a:prstGeom>
        </p:spPr>
      </p:pic>
      <p:sp>
        <p:nvSpPr>
          <p:cNvPr id="15" name="TextBox 14">
            <a:extLst>
              <a:ext uri="{FF2B5EF4-FFF2-40B4-BE49-F238E27FC236}">
                <a16:creationId xmlns:a16="http://schemas.microsoft.com/office/drawing/2014/main" id="{ADEA72BA-13B7-4409-8AA8-3C08DCE8E9E2}"/>
              </a:ext>
            </a:extLst>
          </p:cNvPr>
          <p:cNvSpPr txBox="1"/>
          <p:nvPr/>
        </p:nvSpPr>
        <p:spPr>
          <a:xfrm>
            <a:off x="5178902" y="2249301"/>
            <a:ext cx="7013098" cy="360028"/>
          </a:xfrm>
          <a:prstGeom prst="rect">
            <a:avLst/>
          </a:prstGeom>
          <a:solidFill>
            <a:schemeClr val="tx2"/>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management in place and operating under ISQM 1</a:t>
            </a:r>
          </a:p>
        </p:txBody>
      </p:sp>
      <p:sp>
        <p:nvSpPr>
          <p:cNvPr id="16" name="TextBox 15">
            <a:extLst>
              <a:ext uri="{FF2B5EF4-FFF2-40B4-BE49-F238E27FC236}">
                <a16:creationId xmlns:a16="http://schemas.microsoft.com/office/drawing/2014/main" id="{D4A0515B-851A-40FE-B137-529C7D5D376A}"/>
              </a:ext>
            </a:extLst>
          </p:cNvPr>
          <p:cNvSpPr txBox="1"/>
          <p:nvPr/>
        </p:nvSpPr>
        <p:spPr>
          <a:xfrm>
            <a:off x="0" y="1821377"/>
            <a:ext cx="5178902" cy="386599"/>
          </a:xfrm>
          <a:prstGeom prst="rect">
            <a:avLst/>
          </a:prstGeom>
          <a:solidFill>
            <a:schemeClr val="accent6"/>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control under extant ISQC 1</a:t>
            </a:r>
          </a:p>
        </p:txBody>
      </p:sp>
      <p:sp>
        <p:nvSpPr>
          <p:cNvPr id="18" name="Oval 17">
            <a:extLst>
              <a:ext uri="{FF2B5EF4-FFF2-40B4-BE49-F238E27FC236}">
                <a16:creationId xmlns:a16="http://schemas.microsoft.com/office/drawing/2014/main" id="{7E1DF26C-3993-4F49-9D66-92A38A751FBE}"/>
              </a:ext>
            </a:extLst>
          </p:cNvPr>
          <p:cNvSpPr/>
          <p:nvPr/>
        </p:nvSpPr>
        <p:spPr>
          <a:xfrm>
            <a:off x="7840738" y="2619818"/>
            <a:ext cx="1768327" cy="1010846"/>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cs typeface="Arial" panose="020B0604020202020204" pitchFamily="34" charset="0"/>
              </a:rPr>
              <a:t>First evaluation required to be undertaken by this date</a:t>
            </a:r>
          </a:p>
        </p:txBody>
      </p:sp>
      <p:sp>
        <p:nvSpPr>
          <p:cNvPr id="19" name="Oval 18">
            <a:extLst>
              <a:ext uri="{FF2B5EF4-FFF2-40B4-BE49-F238E27FC236}">
                <a16:creationId xmlns:a16="http://schemas.microsoft.com/office/drawing/2014/main" id="{A495DE02-6CA4-420B-91E8-DC35916352C9}"/>
              </a:ext>
            </a:extLst>
          </p:cNvPr>
          <p:cNvSpPr/>
          <p:nvPr/>
        </p:nvSpPr>
        <p:spPr>
          <a:xfrm>
            <a:off x="9718711" y="2990492"/>
            <a:ext cx="258946" cy="26703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66F262C-05B4-4FF5-A642-72EE6696D8BB}"/>
              </a:ext>
            </a:extLst>
          </p:cNvPr>
          <p:cNvSpPr/>
          <p:nvPr/>
        </p:nvSpPr>
        <p:spPr>
          <a:xfrm>
            <a:off x="10125900" y="2995020"/>
            <a:ext cx="258946" cy="26703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E71F0543-492F-4F05-BC59-8D6681C666EA}"/>
              </a:ext>
            </a:extLst>
          </p:cNvPr>
          <p:cNvSpPr/>
          <p:nvPr/>
        </p:nvSpPr>
        <p:spPr>
          <a:xfrm>
            <a:off x="10542007" y="2998699"/>
            <a:ext cx="258946" cy="26703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B3B943B-B184-4159-A6DA-43B8FBFBCB98}"/>
              </a:ext>
            </a:extLst>
          </p:cNvPr>
          <p:cNvSpPr txBox="1"/>
          <p:nvPr/>
        </p:nvSpPr>
        <p:spPr>
          <a:xfrm>
            <a:off x="10910599" y="2754678"/>
            <a:ext cx="1254265"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Undertaken annually thereafter</a:t>
            </a:r>
          </a:p>
        </p:txBody>
      </p:sp>
      <p:sp>
        <p:nvSpPr>
          <p:cNvPr id="23" name="TextBox 22">
            <a:extLst>
              <a:ext uri="{FF2B5EF4-FFF2-40B4-BE49-F238E27FC236}">
                <a16:creationId xmlns:a16="http://schemas.microsoft.com/office/drawing/2014/main" id="{275A0116-D84B-4910-AFA3-2F76279FD0A1}"/>
              </a:ext>
            </a:extLst>
          </p:cNvPr>
          <p:cNvSpPr txBox="1"/>
          <p:nvPr/>
        </p:nvSpPr>
        <p:spPr>
          <a:xfrm>
            <a:off x="5638800" y="4577782"/>
            <a:ext cx="3464740" cy="472884"/>
          </a:xfrm>
          <a:prstGeom prst="rect">
            <a:avLst/>
          </a:prstGeom>
          <a:noFill/>
          <a:ln w="38100">
            <a:solidFill>
              <a:schemeClr val="accent5"/>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Financial period subject to audit, i.e., December 2023 year end</a:t>
            </a:r>
          </a:p>
        </p:txBody>
      </p:sp>
      <p:sp>
        <p:nvSpPr>
          <p:cNvPr id="24" name="TextBox 23">
            <a:extLst>
              <a:ext uri="{FF2B5EF4-FFF2-40B4-BE49-F238E27FC236}">
                <a16:creationId xmlns:a16="http://schemas.microsoft.com/office/drawing/2014/main" id="{38A397EA-6868-436E-B85F-5A3D8A4A7643}"/>
              </a:ext>
            </a:extLst>
          </p:cNvPr>
          <p:cNvSpPr txBox="1"/>
          <p:nvPr/>
        </p:nvSpPr>
        <p:spPr>
          <a:xfrm>
            <a:off x="5951691" y="5179309"/>
            <a:ext cx="5150581" cy="472884"/>
          </a:xfrm>
          <a:prstGeom prst="rect">
            <a:avLst/>
          </a:prstGeom>
          <a:noFill/>
          <a:ln w="38100">
            <a:solidFill>
              <a:srgbClr val="7030A0"/>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Audit work performed under ISA 220 (Revised)</a:t>
            </a:r>
          </a:p>
        </p:txBody>
      </p:sp>
      <p:sp>
        <p:nvSpPr>
          <p:cNvPr id="25" name="TextBox 24">
            <a:extLst>
              <a:ext uri="{FF2B5EF4-FFF2-40B4-BE49-F238E27FC236}">
                <a16:creationId xmlns:a16="http://schemas.microsoft.com/office/drawing/2014/main" id="{EE8D74C7-8A06-4AFD-B1FA-5A8E04188F4A}"/>
              </a:ext>
            </a:extLst>
          </p:cNvPr>
          <p:cNvSpPr txBox="1"/>
          <p:nvPr/>
        </p:nvSpPr>
        <p:spPr>
          <a:xfrm>
            <a:off x="5951691" y="5813156"/>
            <a:ext cx="5150581" cy="472884"/>
          </a:xfrm>
          <a:prstGeom prst="rect">
            <a:avLst/>
          </a:prstGeom>
          <a:noFill/>
          <a:ln w="38100">
            <a:solidFill>
              <a:srgbClr val="FF0000"/>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Engagement quality review performed under ISQM 2</a:t>
            </a:r>
          </a:p>
        </p:txBody>
      </p:sp>
      <p:sp>
        <p:nvSpPr>
          <p:cNvPr id="17" name="TextBox 16">
            <a:extLst>
              <a:ext uri="{FF2B5EF4-FFF2-40B4-BE49-F238E27FC236}">
                <a16:creationId xmlns:a16="http://schemas.microsoft.com/office/drawing/2014/main" id="{5D539B7F-C49B-4C90-98B6-21EB37FB8B55}"/>
              </a:ext>
            </a:extLst>
          </p:cNvPr>
          <p:cNvSpPr txBox="1"/>
          <p:nvPr/>
        </p:nvSpPr>
        <p:spPr>
          <a:xfrm>
            <a:off x="5220710" y="3946843"/>
            <a:ext cx="7013097" cy="472884"/>
          </a:xfrm>
          <a:prstGeom prst="rect">
            <a:avLst/>
          </a:prstGeom>
          <a:solidFill>
            <a:schemeClr val="tx1"/>
          </a:solidFill>
          <a:ln w="38100">
            <a:noFill/>
          </a:ln>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ISA 220 (Revised) and ISQM 2 effective financial periods commencing on/after December 15, 2022</a:t>
            </a:r>
          </a:p>
        </p:txBody>
      </p:sp>
      <p:sp>
        <p:nvSpPr>
          <p:cNvPr id="26" name="TextBox 25">
            <a:extLst>
              <a:ext uri="{FF2B5EF4-FFF2-40B4-BE49-F238E27FC236}">
                <a16:creationId xmlns:a16="http://schemas.microsoft.com/office/drawing/2014/main" id="{363371F6-E38F-4B3A-9B50-76051384B4BA}"/>
              </a:ext>
            </a:extLst>
          </p:cNvPr>
          <p:cNvSpPr txBox="1"/>
          <p:nvPr/>
        </p:nvSpPr>
        <p:spPr>
          <a:xfrm>
            <a:off x="0" y="3946843"/>
            <a:ext cx="5220710" cy="472884"/>
          </a:xfrm>
          <a:prstGeom prst="rect">
            <a:avLst/>
          </a:prstGeom>
          <a:solidFill>
            <a:schemeClr val="bg1">
              <a:lumMod val="50000"/>
            </a:schemeClr>
          </a:solidFill>
          <a:ln w="38100">
            <a:noFill/>
          </a:ln>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Extant ISA 220 and engagement quality control review requirements</a:t>
            </a:r>
          </a:p>
        </p:txBody>
      </p:sp>
      <p:pic>
        <p:nvPicPr>
          <p:cNvPr id="2" name="Video 1">
            <a:hlinkClick r:id="" action="ppaction://media"/>
            <a:extLst>
              <a:ext uri="{FF2B5EF4-FFF2-40B4-BE49-F238E27FC236}">
                <a16:creationId xmlns:a16="http://schemas.microsoft.com/office/drawing/2014/main" id="{E2B1AF27-88A7-4F5E-892D-5A0033C394A1}"/>
              </a:ext>
            </a:extLst>
          </p:cNvPr>
          <p:cNvPicPr>
            <a:picLocks noChangeAspect="1"/>
          </p:cNvPicPr>
          <p:nvPr>
            <a:videoFile r:link="rId3"/>
            <p:extLst>
              <p:ext uri="{DAA4B4D4-6D71-4841-9C94-3DE7FCFB9230}">
                <p14:media xmlns:p14="http://schemas.microsoft.com/office/powerpoint/2010/main" r:embed="rId2"/>
              </p:ext>
              <p:ext uri="{42D2F446-02D8-4167-A562-619A0277C38B}">
                <p15:isNarration xmlns:p15="http://schemas.microsoft.com/office/powerpoint/2012/main" val="1"/>
              </p:ext>
            </p:extLst>
          </p:nvPr>
        </p:nvPicPr>
        <p:blipFill>
          <a:blip r:embed="rId7"/>
          <a:stretch>
            <a:fillRect/>
          </a:stretch>
        </p:blipFill>
        <p:spPr>
          <a:xfrm>
            <a:off x="9906000" y="5143500"/>
            <a:ext cx="2285999" cy="1714500"/>
          </a:xfrm>
          <a:prstGeom prst="rect">
            <a:avLst/>
          </a:prstGeom>
        </p:spPr>
      </p:pic>
    </p:spTree>
    <p:custDataLst>
      <p:tags r:id="rId1"/>
    </p:custDataLst>
    <p:extLst>
      <p:ext uri="{BB962C8B-B14F-4D97-AF65-F5344CB8AC3E}">
        <p14:creationId xmlns:p14="http://schemas.microsoft.com/office/powerpoint/2010/main" val="1273980728"/>
      </p:ext>
    </p:extLst>
  </p:cSld>
  <p:clrMapOvr>
    <a:masterClrMapping/>
  </p:clrMapOvr>
  <p:transition spd="med" advTm="156129">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randombar(horizontal)">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inVertical)">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60" fill="hold" display="0">
                  <p:stCondLst>
                    <p:cond delay="indefinite"/>
                  </p:stCondLst>
                </p:cTn>
                <p:tgtEl>
                  <p:spTgt spid="2"/>
                </p:tgtEl>
              </p:cMediaNode>
            </p:video>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 presetClass="mediacall" presetSubtype="0" fill="hold" nodeType="clickEffect">
                                  <p:stCondLst>
                                    <p:cond delay="0"/>
                                  </p:stCondLst>
                                  <p:childTnLst>
                                    <p:cmd type="call" cmd="togglePause">
                                      <p:cBhvr>
                                        <p:cTn id="65" dur="1" fill="hold"/>
                                        <p:tgtEl>
                                          <p:spTgt spid="2"/>
                                        </p:tgtEl>
                                      </p:cBhvr>
                                    </p:cmd>
                                  </p:childTnLst>
                                </p:cTn>
                              </p:par>
                            </p:childTnLst>
                          </p:cTn>
                        </p:par>
                      </p:childTnLst>
                    </p:cTn>
                  </p:par>
                </p:childTnLst>
              </p:cTn>
              <p:nextCondLst>
                <p:cond evt="onClick" delay="0">
                  <p:tgtEl>
                    <p:spTgt spid="2"/>
                  </p:tgtEl>
                </p:cond>
              </p:nextCondLst>
            </p:seq>
          </p:childTnLst>
        </p:cTn>
      </p:par>
    </p:tnLst>
    <p:bldLst>
      <p:bldP spid="15" grpId="0" animBg="1"/>
      <p:bldP spid="18" grpId="0" animBg="1"/>
      <p:bldP spid="19" grpId="0" animBg="1"/>
      <p:bldP spid="20" grpId="0" animBg="1"/>
      <p:bldP spid="21" grpId="0" animBg="1"/>
      <p:bldP spid="22" grpId="0"/>
      <p:bldP spid="23" grpId="0" animBg="1"/>
      <p:bldP spid="24" grpId="0" animBg="1"/>
      <p:bldP spid="25" grpId="0" animBg="1"/>
      <p:bldP spid="17" grpId="0" animBg="1"/>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p:cNvSpPr>
          <p:nvPr/>
        </p:nvSpPr>
        <p:spPr>
          <a:xfrm>
            <a:off x="9501613" y="6511061"/>
            <a:ext cx="2080788" cy="304412"/>
          </a:xfrm>
          <a:prstGeom prst="rect">
            <a:avLst/>
          </a:prstGeom>
        </p:spPr>
        <p:txBody>
          <a:bodyPr vert="horz" lIns="0" tIns="0" rIns="0" bIns="0" rtlCol="0" anchor="ctr"/>
          <a:lstStyle>
            <a:defPPr>
              <a:defRPr lang="en-US"/>
            </a:defPPr>
            <a:lvl1pPr marL="0" algn="ctr" defTabSz="457200" rtl="0" eaLnBrk="1" latinLnBrk="0" hangingPunct="1">
              <a:defRPr sz="900" kern="1200">
                <a:solidFill>
                  <a:srgbClr val="808080"/>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rPr>
              <a:t>Page </a:t>
            </a:r>
            <a:fld id="{A5D50FB3-691B-4551-985A-DEFE3F9B00A3}"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anose="020B0604020202020204" pitchFamily="34" charset="0"/>
            </a:endParaRPr>
          </a:p>
        </p:txBody>
      </p:sp>
      <p:sp>
        <p:nvSpPr>
          <p:cNvPr id="3" name="Title 2">
            <a:extLst>
              <a:ext uri="{FF2B5EF4-FFF2-40B4-BE49-F238E27FC236}">
                <a16:creationId xmlns:a16="http://schemas.microsoft.com/office/drawing/2014/main" id="{272BCC30-B756-48D1-A107-A77F397EA91B}"/>
              </a:ext>
            </a:extLst>
          </p:cNvPr>
          <p:cNvSpPr>
            <a:spLocks noGrp="1"/>
          </p:cNvSpPr>
          <p:nvPr>
            <p:ph type="title"/>
          </p:nvPr>
        </p:nvSpPr>
        <p:spPr>
          <a:xfrm>
            <a:off x="121380" y="569917"/>
            <a:ext cx="11660624" cy="538500"/>
          </a:xfrm>
        </p:spPr>
        <p:txBody>
          <a:bodyPr/>
          <a:lstStyle/>
          <a:p>
            <a:r>
              <a:rPr lang="en-US" sz="2000" dirty="0"/>
              <a:t>Example 2: Engagement with a Financial Year End of June 30, 2023</a:t>
            </a:r>
          </a:p>
        </p:txBody>
      </p:sp>
      <p:pic>
        <p:nvPicPr>
          <p:cNvPr id="5" name="Picture 4">
            <a:extLst>
              <a:ext uri="{FF2B5EF4-FFF2-40B4-BE49-F238E27FC236}">
                <a16:creationId xmlns:a16="http://schemas.microsoft.com/office/drawing/2014/main" id="{3D9FFF45-CD28-4DCF-9DB4-4CCB0FBBE6E4}"/>
              </a:ext>
            </a:extLst>
          </p:cNvPr>
          <p:cNvPicPr>
            <a:picLocks noChangeAspect="1"/>
          </p:cNvPicPr>
          <p:nvPr/>
        </p:nvPicPr>
        <p:blipFill>
          <a:blip r:embed="rId6"/>
          <a:stretch>
            <a:fillRect/>
          </a:stretch>
        </p:blipFill>
        <p:spPr>
          <a:xfrm>
            <a:off x="-914400" y="1346804"/>
            <a:ext cx="13106400" cy="386599"/>
          </a:xfrm>
          <a:prstGeom prst="rect">
            <a:avLst/>
          </a:prstGeom>
        </p:spPr>
      </p:pic>
      <p:sp>
        <p:nvSpPr>
          <p:cNvPr id="15" name="TextBox 14">
            <a:extLst>
              <a:ext uri="{FF2B5EF4-FFF2-40B4-BE49-F238E27FC236}">
                <a16:creationId xmlns:a16="http://schemas.microsoft.com/office/drawing/2014/main" id="{ADEA72BA-13B7-4409-8AA8-3C08DCE8E9E2}"/>
              </a:ext>
            </a:extLst>
          </p:cNvPr>
          <p:cNvSpPr txBox="1"/>
          <p:nvPr/>
        </p:nvSpPr>
        <p:spPr>
          <a:xfrm>
            <a:off x="5178902" y="2282101"/>
            <a:ext cx="7013098" cy="472884"/>
          </a:xfrm>
          <a:prstGeom prst="rect">
            <a:avLst/>
          </a:prstGeom>
          <a:solidFill>
            <a:schemeClr val="tx2"/>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management in place and operating under ISQM 1</a:t>
            </a:r>
          </a:p>
        </p:txBody>
      </p:sp>
      <p:sp>
        <p:nvSpPr>
          <p:cNvPr id="16" name="TextBox 15">
            <a:extLst>
              <a:ext uri="{FF2B5EF4-FFF2-40B4-BE49-F238E27FC236}">
                <a16:creationId xmlns:a16="http://schemas.microsoft.com/office/drawing/2014/main" id="{D4A0515B-851A-40FE-B137-529C7D5D376A}"/>
              </a:ext>
            </a:extLst>
          </p:cNvPr>
          <p:cNvSpPr txBox="1"/>
          <p:nvPr/>
        </p:nvSpPr>
        <p:spPr>
          <a:xfrm>
            <a:off x="0" y="1797100"/>
            <a:ext cx="5178902" cy="472884"/>
          </a:xfrm>
          <a:prstGeom prst="rect">
            <a:avLst/>
          </a:prstGeom>
          <a:solidFill>
            <a:schemeClr val="accent6"/>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control under extant ISQC 1</a:t>
            </a:r>
          </a:p>
        </p:txBody>
      </p:sp>
      <p:sp>
        <p:nvSpPr>
          <p:cNvPr id="18" name="Oval 17">
            <a:extLst>
              <a:ext uri="{FF2B5EF4-FFF2-40B4-BE49-F238E27FC236}">
                <a16:creationId xmlns:a16="http://schemas.microsoft.com/office/drawing/2014/main" id="{7E1DF26C-3993-4F49-9D66-92A38A751FBE}"/>
              </a:ext>
            </a:extLst>
          </p:cNvPr>
          <p:cNvSpPr/>
          <p:nvPr/>
        </p:nvSpPr>
        <p:spPr>
          <a:xfrm>
            <a:off x="8170256" y="2765638"/>
            <a:ext cx="1331357" cy="732499"/>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cs typeface="Arial" panose="020B0604020202020204" pitchFamily="34" charset="0"/>
              </a:rPr>
              <a:t>First evaluation</a:t>
            </a:r>
          </a:p>
        </p:txBody>
      </p:sp>
      <p:sp>
        <p:nvSpPr>
          <p:cNvPr id="23" name="TextBox 22">
            <a:extLst>
              <a:ext uri="{FF2B5EF4-FFF2-40B4-BE49-F238E27FC236}">
                <a16:creationId xmlns:a16="http://schemas.microsoft.com/office/drawing/2014/main" id="{275A0116-D84B-4910-AFA3-2F76279FD0A1}"/>
              </a:ext>
            </a:extLst>
          </p:cNvPr>
          <p:cNvSpPr txBox="1"/>
          <p:nvPr/>
        </p:nvSpPr>
        <p:spPr>
          <a:xfrm>
            <a:off x="3641416" y="4422057"/>
            <a:ext cx="3706152" cy="472884"/>
          </a:xfrm>
          <a:prstGeom prst="rect">
            <a:avLst/>
          </a:prstGeom>
          <a:noFill/>
          <a:ln w="38100">
            <a:solidFill>
              <a:schemeClr val="accent5"/>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Financial period subject to audit, i.e., June 2023 year end</a:t>
            </a:r>
          </a:p>
        </p:txBody>
      </p:sp>
      <p:sp>
        <p:nvSpPr>
          <p:cNvPr id="24" name="TextBox 23">
            <a:extLst>
              <a:ext uri="{FF2B5EF4-FFF2-40B4-BE49-F238E27FC236}">
                <a16:creationId xmlns:a16="http://schemas.microsoft.com/office/drawing/2014/main" id="{38A397EA-6868-436E-B85F-5A3D8A4A7643}"/>
              </a:ext>
            </a:extLst>
          </p:cNvPr>
          <p:cNvSpPr txBox="1"/>
          <p:nvPr/>
        </p:nvSpPr>
        <p:spPr>
          <a:xfrm>
            <a:off x="3985327" y="5143500"/>
            <a:ext cx="5150581" cy="472884"/>
          </a:xfrm>
          <a:prstGeom prst="rect">
            <a:avLst/>
          </a:prstGeom>
          <a:noFill/>
          <a:ln w="38100">
            <a:solidFill>
              <a:srgbClr val="7030A0"/>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Audit work performed under extant ISA 220</a:t>
            </a:r>
          </a:p>
        </p:txBody>
      </p:sp>
      <p:sp>
        <p:nvSpPr>
          <p:cNvPr id="25" name="TextBox 24">
            <a:extLst>
              <a:ext uri="{FF2B5EF4-FFF2-40B4-BE49-F238E27FC236}">
                <a16:creationId xmlns:a16="http://schemas.microsoft.com/office/drawing/2014/main" id="{EE8D74C7-8A06-4AFD-B1FA-5A8E04188F4A}"/>
              </a:ext>
            </a:extLst>
          </p:cNvPr>
          <p:cNvSpPr txBox="1"/>
          <p:nvPr/>
        </p:nvSpPr>
        <p:spPr>
          <a:xfrm>
            <a:off x="3985327" y="5815199"/>
            <a:ext cx="5150581" cy="472884"/>
          </a:xfrm>
          <a:prstGeom prst="rect">
            <a:avLst/>
          </a:prstGeom>
          <a:noFill/>
          <a:ln w="38100">
            <a:solidFill>
              <a:srgbClr val="FF0000"/>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Engagement quality control review performed under extant requirements</a:t>
            </a:r>
          </a:p>
        </p:txBody>
      </p:sp>
      <p:sp>
        <p:nvSpPr>
          <p:cNvPr id="12" name="TextBox 11">
            <a:extLst>
              <a:ext uri="{FF2B5EF4-FFF2-40B4-BE49-F238E27FC236}">
                <a16:creationId xmlns:a16="http://schemas.microsoft.com/office/drawing/2014/main" id="{125752CF-EB5F-4A0E-95F7-DD16989F0395}"/>
              </a:ext>
            </a:extLst>
          </p:cNvPr>
          <p:cNvSpPr txBox="1"/>
          <p:nvPr/>
        </p:nvSpPr>
        <p:spPr>
          <a:xfrm>
            <a:off x="0" y="3648457"/>
            <a:ext cx="5178902" cy="472884"/>
          </a:xfrm>
          <a:prstGeom prst="rect">
            <a:avLst/>
          </a:prstGeom>
          <a:solidFill>
            <a:schemeClr val="bg1">
              <a:lumMod val="50000"/>
            </a:schemeClr>
          </a:solidFill>
          <a:ln w="38100">
            <a:noFill/>
          </a:ln>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Extant ISA 220 and engagement quality control review requirements</a:t>
            </a:r>
          </a:p>
        </p:txBody>
      </p:sp>
      <p:sp>
        <p:nvSpPr>
          <p:cNvPr id="13" name="TextBox 12">
            <a:extLst>
              <a:ext uri="{FF2B5EF4-FFF2-40B4-BE49-F238E27FC236}">
                <a16:creationId xmlns:a16="http://schemas.microsoft.com/office/drawing/2014/main" id="{9593954F-A44A-4F0C-8848-B4909A11492E}"/>
              </a:ext>
            </a:extLst>
          </p:cNvPr>
          <p:cNvSpPr txBox="1"/>
          <p:nvPr/>
        </p:nvSpPr>
        <p:spPr>
          <a:xfrm>
            <a:off x="5178903" y="3648457"/>
            <a:ext cx="7013097" cy="472884"/>
          </a:xfrm>
          <a:prstGeom prst="rect">
            <a:avLst/>
          </a:prstGeom>
          <a:solidFill>
            <a:schemeClr val="tx1"/>
          </a:solidFill>
          <a:ln w="38100">
            <a:noFill/>
          </a:ln>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ISA 220 (Revised) and ISQM 2 effective financial periods commencing on/after December 15, 2022</a:t>
            </a:r>
          </a:p>
        </p:txBody>
      </p:sp>
      <p:pic>
        <p:nvPicPr>
          <p:cNvPr id="4" name="Video 3">
            <a:hlinkClick r:id="" action="ppaction://media"/>
            <a:extLst>
              <a:ext uri="{FF2B5EF4-FFF2-40B4-BE49-F238E27FC236}">
                <a16:creationId xmlns:a16="http://schemas.microsoft.com/office/drawing/2014/main" id="{11F99F0C-2CF5-4EEA-94A8-D958C2770966}"/>
              </a:ext>
            </a:extLst>
          </p:cNvPr>
          <p:cNvPicPr>
            <a:picLocks noChangeAspect="1"/>
          </p:cNvPicPr>
          <p:nvPr>
            <a:videoFile r:link="rId3"/>
            <p:extLst>
              <p:ext uri="{DAA4B4D4-6D71-4841-9C94-3DE7FCFB9230}">
                <p14:media xmlns:p14="http://schemas.microsoft.com/office/powerpoint/2010/main" r:embed="rId2"/>
              </p:ext>
              <p:ext uri="{42D2F446-02D8-4167-A562-619A0277C38B}">
                <p15:isNarration xmlns:p15="http://schemas.microsoft.com/office/powerpoint/2012/main" val="1"/>
              </p:ext>
            </p:extLst>
          </p:nvPr>
        </p:nvPicPr>
        <p:blipFill>
          <a:blip r:embed="rId7"/>
          <a:stretch>
            <a:fillRect/>
          </a:stretch>
        </p:blipFill>
        <p:spPr>
          <a:xfrm>
            <a:off x="9906000" y="5143500"/>
            <a:ext cx="2285999" cy="1714500"/>
          </a:xfrm>
          <a:prstGeom prst="rect">
            <a:avLst/>
          </a:prstGeom>
        </p:spPr>
      </p:pic>
    </p:spTree>
    <p:custDataLst>
      <p:tags r:id="rId1"/>
    </p:custDataLst>
    <p:extLst>
      <p:ext uri="{BB962C8B-B14F-4D97-AF65-F5344CB8AC3E}">
        <p14:creationId xmlns:p14="http://schemas.microsoft.com/office/powerpoint/2010/main" val="1694048258"/>
      </p:ext>
    </p:extLst>
  </p:cSld>
  <p:clrMapOvr>
    <a:masterClrMapping/>
  </p:clrMapOvr>
  <mc:AlternateContent xmlns:mc="http://schemas.openxmlformats.org/markup-compatibility/2006" xmlns:p14="http://schemas.microsoft.com/office/powerpoint/2010/main">
    <mc:Choice Requires="p14">
      <p:transition spd="slow" p14:dur="2000" advTm="123063"/>
    </mc:Choice>
    <mc:Fallback xmlns="">
      <p:transition spd="slow" advTm="1230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barn(inVertical)">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9" fill="hold" display="0">
                  <p:stCondLst>
                    <p:cond delay="indefinite"/>
                  </p:stCondLst>
                </p:cTn>
                <p:tgtEl>
                  <p:spTgt spid="4"/>
                </p:tgtEl>
              </p:cMediaNode>
            </p:video>
            <p:seq concurrent="1" nextAc="seek">
              <p:cTn id="50" restart="whenNotActive" fill="hold" evtFilter="cancelBubble" nodeType="interactiveSeq">
                <p:stCondLst>
                  <p:cond evt="onClick" delay="0">
                    <p:tgtEl>
                      <p:spTgt spid="4"/>
                    </p:tgtEl>
                  </p:cond>
                </p:stCondLst>
                <p:endSync evt="end" delay="0">
                  <p:rtn val="all"/>
                </p:endSync>
                <p:childTnLst>
                  <p:par>
                    <p:cTn id="51" fill="hold">
                      <p:stCondLst>
                        <p:cond delay="0"/>
                      </p:stCondLst>
                      <p:childTnLst>
                        <p:par>
                          <p:cTn id="52" fill="hold">
                            <p:stCondLst>
                              <p:cond delay="0"/>
                            </p:stCondLst>
                            <p:childTnLst>
                              <p:par>
                                <p:cTn id="53" presetID="2" presetClass="mediacall" presetSubtype="0" fill="hold" nodeType="clickEffect">
                                  <p:stCondLst>
                                    <p:cond delay="0"/>
                                  </p:stCondLst>
                                  <p:childTnLst>
                                    <p:cmd type="call" cmd="togglePause">
                                      <p:cBhvr>
                                        <p:cTn id="54" dur="1" fill="hold"/>
                                        <p:tgtEl>
                                          <p:spTgt spid="4"/>
                                        </p:tgtEl>
                                      </p:cBhvr>
                                    </p:cmd>
                                  </p:childTnLst>
                                </p:cTn>
                              </p:par>
                            </p:childTnLst>
                          </p:cTn>
                        </p:par>
                      </p:childTnLst>
                    </p:cTn>
                  </p:par>
                </p:childTnLst>
              </p:cTn>
              <p:nextCondLst>
                <p:cond evt="onClick" delay="0">
                  <p:tgtEl>
                    <p:spTgt spid="4"/>
                  </p:tgtEl>
                </p:cond>
              </p:nextCondLst>
            </p:seq>
          </p:childTnLst>
        </p:cTn>
      </p:par>
    </p:tnLst>
    <p:bldLst>
      <p:bldP spid="15" grpId="0" animBg="1"/>
      <p:bldP spid="18" grpId="0" animBg="1"/>
      <p:bldP spid="23" grpId="0" animBg="1"/>
      <p:bldP spid="24" grpId="0" animBg="1"/>
      <p:bldP spid="25"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p:cNvSpPr>
          <p:nvPr/>
        </p:nvSpPr>
        <p:spPr>
          <a:xfrm>
            <a:off x="9501613" y="6511061"/>
            <a:ext cx="2080788" cy="304412"/>
          </a:xfrm>
          <a:prstGeom prst="rect">
            <a:avLst/>
          </a:prstGeom>
        </p:spPr>
        <p:txBody>
          <a:bodyPr vert="horz" lIns="0" tIns="0" rIns="0" bIns="0" rtlCol="0" anchor="ctr"/>
          <a:lstStyle>
            <a:defPPr>
              <a:defRPr lang="en-US"/>
            </a:defPPr>
            <a:lvl1pPr marL="0" algn="ctr" defTabSz="457200" rtl="0" eaLnBrk="1" latinLnBrk="0" hangingPunct="1">
              <a:defRPr sz="900" kern="1200">
                <a:solidFill>
                  <a:srgbClr val="808080"/>
                </a:solidFill>
                <a:latin typeface="Arial Narrow"/>
                <a:ea typeface="+mn-ea"/>
                <a:cs typeface="Arial Narrow"/>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rPr>
              <a:t>Page </a:t>
            </a:r>
            <a:fld id="{A5D50FB3-691B-4551-985A-DEFE3F9B00A3}"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Arial" panose="020B0604020202020204" pitchFamily="34" charset="0"/>
            </a:endParaRPr>
          </a:p>
        </p:txBody>
      </p:sp>
      <p:sp>
        <p:nvSpPr>
          <p:cNvPr id="3" name="Title 2">
            <a:extLst>
              <a:ext uri="{FF2B5EF4-FFF2-40B4-BE49-F238E27FC236}">
                <a16:creationId xmlns:a16="http://schemas.microsoft.com/office/drawing/2014/main" id="{272BCC30-B756-48D1-A107-A77F397EA91B}"/>
              </a:ext>
            </a:extLst>
          </p:cNvPr>
          <p:cNvSpPr>
            <a:spLocks noGrp="1"/>
          </p:cNvSpPr>
          <p:nvPr>
            <p:ph type="title"/>
          </p:nvPr>
        </p:nvSpPr>
        <p:spPr>
          <a:xfrm>
            <a:off x="121380" y="569917"/>
            <a:ext cx="11660624" cy="538500"/>
          </a:xfrm>
        </p:spPr>
        <p:txBody>
          <a:bodyPr/>
          <a:lstStyle/>
          <a:p>
            <a:r>
              <a:rPr lang="en-US" sz="2000" dirty="0"/>
              <a:t>Example 3: Compilation Engagement for a Financial Year End of December 31, 2022 </a:t>
            </a:r>
          </a:p>
        </p:txBody>
      </p:sp>
      <p:pic>
        <p:nvPicPr>
          <p:cNvPr id="5" name="Picture 4">
            <a:extLst>
              <a:ext uri="{FF2B5EF4-FFF2-40B4-BE49-F238E27FC236}">
                <a16:creationId xmlns:a16="http://schemas.microsoft.com/office/drawing/2014/main" id="{3D9FFF45-CD28-4DCF-9DB4-4CCB0FBBE6E4}"/>
              </a:ext>
            </a:extLst>
          </p:cNvPr>
          <p:cNvPicPr>
            <a:picLocks noChangeAspect="1"/>
          </p:cNvPicPr>
          <p:nvPr/>
        </p:nvPicPr>
        <p:blipFill>
          <a:blip r:embed="rId6"/>
          <a:stretch>
            <a:fillRect/>
          </a:stretch>
        </p:blipFill>
        <p:spPr>
          <a:xfrm>
            <a:off x="-914400" y="1338713"/>
            <a:ext cx="13106400" cy="386599"/>
          </a:xfrm>
          <a:prstGeom prst="rect">
            <a:avLst/>
          </a:prstGeom>
        </p:spPr>
      </p:pic>
      <p:sp>
        <p:nvSpPr>
          <p:cNvPr id="15" name="TextBox 14">
            <a:extLst>
              <a:ext uri="{FF2B5EF4-FFF2-40B4-BE49-F238E27FC236}">
                <a16:creationId xmlns:a16="http://schemas.microsoft.com/office/drawing/2014/main" id="{ADEA72BA-13B7-4409-8AA8-3C08DCE8E9E2}"/>
              </a:ext>
            </a:extLst>
          </p:cNvPr>
          <p:cNvSpPr txBox="1"/>
          <p:nvPr/>
        </p:nvSpPr>
        <p:spPr>
          <a:xfrm>
            <a:off x="5178902" y="2283333"/>
            <a:ext cx="7013098" cy="472884"/>
          </a:xfrm>
          <a:prstGeom prst="rect">
            <a:avLst/>
          </a:prstGeom>
          <a:solidFill>
            <a:schemeClr val="tx2"/>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management in place and operating under ISQM 1</a:t>
            </a:r>
          </a:p>
        </p:txBody>
      </p:sp>
      <p:sp>
        <p:nvSpPr>
          <p:cNvPr id="16" name="TextBox 15">
            <a:extLst>
              <a:ext uri="{FF2B5EF4-FFF2-40B4-BE49-F238E27FC236}">
                <a16:creationId xmlns:a16="http://schemas.microsoft.com/office/drawing/2014/main" id="{D4A0515B-851A-40FE-B137-529C7D5D376A}"/>
              </a:ext>
            </a:extLst>
          </p:cNvPr>
          <p:cNvSpPr txBox="1"/>
          <p:nvPr/>
        </p:nvSpPr>
        <p:spPr>
          <a:xfrm>
            <a:off x="0" y="1789009"/>
            <a:ext cx="5178902" cy="472884"/>
          </a:xfrm>
          <a:prstGeom prst="rect">
            <a:avLst/>
          </a:prstGeom>
          <a:solidFill>
            <a:schemeClr val="accent6"/>
          </a:solidFill>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System of quality control under extant ISQC 1</a:t>
            </a:r>
          </a:p>
        </p:txBody>
      </p:sp>
      <p:sp>
        <p:nvSpPr>
          <p:cNvPr id="18" name="Oval 17">
            <a:extLst>
              <a:ext uri="{FF2B5EF4-FFF2-40B4-BE49-F238E27FC236}">
                <a16:creationId xmlns:a16="http://schemas.microsoft.com/office/drawing/2014/main" id="{7E1DF26C-3993-4F49-9D66-92A38A751FBE}"/>
              </a:ext>
            </a:extLst>
          </p:cNvPr>
          <p:cNvSpPr/>
          <p:nvPr/>
        </p:nvSpPr>
        <p:spPr>
          <a:xfrm>
            <a:off x="8170256" y="2797479"/>
            <a:ext cx="1331357" cy="732499"/>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cs typeface="Arial" panose="020B0604020202020204" pitchFamily="34" charset="0"/>
              </a:rPr>
              <a:t>First evaluation</a:t>
            </a:r>
          </a:p>
        </p:txBody>
      </p:sp>
      <p:sp>
        <p:nvSpPr>
          <p:cNvPr id="23" name="TextBox 22">
            <a:extLst>
              <a:ext uri="{FF2B5EF4-FFF2-40B4-BE49-F238E27FC236}">
                <a16:creationId xmlns:a16="http://schemas.microsoft.com/office/drawing/2014/main" id="{275A0116-D84B-4910-AFA3-2F76279FD0A1}"/>
              </a:ext>
            </a:extLst>
          </p:cNvPr>
          <p:cNvSpPr txBox="1"/>
          <p:nvPr/>
        </p:nvSpPr>
        <p:spPr>
          <a:xfrm>
            <a:off x="1632041" y="4366191"/>
            <a:ext cx="3706152" cy="472884"/>
          </a:xfrm>
          <a:prstGeom prst="rect">
            <a:avLst/>
          </a:prstGeom>
          <a:noFill/>
          <a:ln w="38100">
            <a:solidFill>
              <a:schemeClr val="accent5"/>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Financial period for the compilation, i.e., December 31, 2022</a:t>
            </a:r>
          </a:p>
        </p:txBody>
      </p:sp>
      <p:sp>
        <p:nvSpPr>
          <p:cNvPr id="24" name="TextBox 23">
            <a:extLst>
              <a:ext uri="{FF2B5EF4-FFF2-40B4-BE49-F238E27FC236}">
                <a16:creationId xmlns:a16="http://schemas.microsoft.com/office/drawing/2014/main" id="{38A397EA-6868-436E-B85F-5A3D8A4A7643}"/>
              </a:ext>
            </a:extLst>
          </p:cNvPr>
          <p:cNvSpPr txBox="1"/>
          <p:nvPr/>
        </p:nvSpPr>
        <p:spPr>
          <a:xfrm>
            <a:off x="4207858" y="5031361"/>
            <a:ext cx="2848397" cy="751256"/>
          </a:xfrm>
          <a:prstGeom prst="rect">
            <a:avLst/>
          </a:prstGeom>
          <a:noFill/>
          <a:ln w="38100">
            <a:solidFill>
              <a:srgbClr val="7030A0"/>
            </a:solidFill>
          </a:ln>
        </p:spPr>
        <p:txBody>
          <a:bodyPr wrap="square" rtlCol="0" anchor="ctr" anchorCtr="0">
            <a:noAutofit/>
          </a:bodyPr>
          <a:lstStyle/>
          <a:p>
            <a:r>
              <a:rPr lang="en-US" sz="1200" b="1" dirty="0">
                <a:latin typeface="Arial" panose="020B0604020202020204" pitchFamily="34" charset="0"/>
                <a:cs typeface="Arial" panose="020B0604020202020204" pitchFamily="34" charset="0"/>
              </a:rPr>
              <a:t>Compilation work performed under ISRS 4410 (Revised) (updated with new quality management provisions)</a:t>
            </a:r>
          </a:p>
        </p:txBody>
      </p:sp>
      <p:sp>
        <p:nvSpPr>
          <p:cNvPr id="25" name="TextBox 24">
            <a:extLst>
              <a:ext uri="{FF2B5EF4-FFF2-40B4-BE49-F238E27FC236}">
                <a16:creationId xmlns:a16="http://schemas.microsoft.com/office/drawing/2014/main" id="{EE8D74C7-8A06-4AFD-B1FA-5A8E04188F4A}"/>
              </a:ext>
            </a:extLst>
          </p:cNvPr>
          <p:cNvSpPr txBox="1"/>
          <p:nvPr/>
        </p:nvSpPr>
        <p:spPr>
          <a:xfrm>
            <a:off x="6002266" y="5906913"/>
            <a:ext cx="3386517" cy="472884"/>
          </a:xfrm>
          <a:prstGeom prst="rect">
            <a:avLst/>
          </a:prstGeom>
          <a:noFill/>
          <a:ln w="38100">
            <a:solidFill>
              <a:srgbClr val="FF0000"/>
            </a:solidFill>
          </a:ln>
        </p:spPr>
        <p:txBody>
          <a:bodyPr wrap="square" rtlCol="0" anchor="ctr" anchorCtr="0">
            <a:noAutofit/>
          </a:bodyPr>
          <a:lstStyle/>
          <a:p>
            <a:r>
              <a:rPr lang="en-US" sz="1400" b="1" dirty="0">
                <a:latin typeface="Arial" panose="020B0604020202020204" pitchFamily="34" charset="0"/>
                <a:cs typeface="Arial" panose="020B0604020202020204" pitchFamily="34" charset="0"/>
              </a:rPr>
              <a:t>Engagement quality control review performed under extant requirements</a:t>
            </a:r>
          </a:p>
        </p:txBody>
      </p:sp>
      <p:sp>
        <p:nvSpPr>
          <p:cNvPr id="14" name="TextBox 13">
            <a:extLst>
              <a:ext uri="{FF2B5EF4-FFF2-40B4-BE49-F238E27FC236}">
                <a16:creationId xmlns:a16="http://schemas.microsoft.com/office/drawing/2014/main" id="{659E8FD9-66BC-4DFD-951E-6A437D5191D7}"/>
              </a:ext>
            </a:extLst>
          </p:cNvPr>
          <p:cNvSpPr txBox="1"/>
          <p:nvPr/>
        </p:nvSpPr>
        <p:spPr>
          <a:xfrm>
            <a:off x="7056255" y="5031361"/>
            <a:ext cx="639270" cy="751256"/>
          </a:xfrm>
          <a:prstGeom prst="rect">
            <a:avLst/>
          </a:prstGeom>
          <a:solidFill>
            <a:srgbClr val="7030A0"/>
          </a:solidFill>
          <a:ln w="38100">
            <a:solidFill>
              <a:srgbClr val="7030A0"/>
            </a:solidFill>
          </a:ln>
        </p:spPr>
        <p:txBody>
          <a:bodyPr wrap="square" rtlCol="0" anchor="ctr" anchorCtr="0">
            <a:noAutofit/>
          </a:bodyPr>
          <a:lstStyle/>
          <a:p>
            <a:r>
              <a:rPr lang="en-US" sz="1100" b="1" dirty="0">
                <a:solidFill>
                  <a:schemeClr val="bg1"/>
                </a:solidFill>
                <a:latin typeface="Arial" panose="020B0604020202020204" pitchFamily="34" charset="0"/>
                <a:cs typeface="Arial" panose="020B0604020202020204" pitchFamily="34" charset="0"/>
              </a:rPr>
              <a:t>Report issued</a:t>
            </a:r>
          </a:p>
        </p:txBody>
      </p:sp>
      <p:sp>
        <p:nvSpPr>
          <p:cNvPr id="19" name="TextBox 18">
            <a:extLst>
              <a:ext uri="{FF2B5EF4-FFF2-40B4-BE49-F238E27FC236}">
                <a16:creationId xmlns:a16="http://schemas.microsoft.com/office/drawing/2014/main" id="{1A89A365-1BA1-4BCE-8467-E1B3BD802BD9}"/>
              </a:ext>
            </a:extLst>
          </p:cNvPr>
          <p:cNvSpPr txBox="1"/>
          <p:nvPr/>
        </p:nvSpPr>
        <p:spPr>
          <a:xfrm>
            <a:off x="3678" y="3669751"/>
            <a:ext cx="5178902" cy="472884"/>
          </a:xfrm>
          <a:prstGeom prst="rect">
            <a:avLst/>
          </a:prstGeom>
          <a:solidFill>
            <a:schemeClr val="bg1">
              <a:lumMod val="50000"/>
            </a:schemeClr>
          </a:solidFill>
          <a:ln w="38100">
            <a:noFill/>
          </a:ln>
        </p:spPr>
        <p:txBody>
          <a:bodyPr wrap="square" rtlCol="0" anchor="ctr" anchorCtr="0">
            <a:noAutofit/>
          </a:bodyPr>
          <a:lstStyle/>
          <a:p>
            <a:r>
              <a:rPr lang="en-US" sz="1400" b="1" dirty="0">
                <a:solidFill>
                  <a:schemeClr val="bg1"/>
                </a:solidFill>
                <a:latin typeface="Arial" panose="020B0604020202020204" pitchFamily="34" charset="0"/>
                <a:cs typeface="Arial" panose="020B0604020202020204" pitchFamily="34" charset="0"/>
              </a:rPr>
              <a:t>Extant ISRS 4410 (Revised) and engagement quality control review requirements</a:t>
            </a:r>
          </a:p>
        </p:txBody>
      </p:sp>
      <p:sp>
        <p:nvSpPr>
          <p:cNvPr id="20" name="TextBox 19">
            <a:extLst>
              <a:ext uri="{FF2B5EF4-FFF2-40B4-BE49-F238E27FC236}">
                <a16:creationId xmlns:a16="http://schemas.microsoft.com/office/drawing/2014/main" id="{97E5DA28-49C5-40A6-B43C-8D99756A09AF}"/>
              </a:ext>
            </a:extLst>
          </p:cNvPr>
          <p:cNvSpPr txBox="1"/>
          <p:nvPr/>
        </p:nvSpPr>
        <p:spPr>
          <a:xfrm>
            <a:off x="5175224" y="3669751"/>
            <a:ext cx="7013098" cy="472884"/>
          </a:xfrm>
          <a:prstGeom prst="rect">
            <a:avLst/>
          </a:prstGeom>
          <a:solidFill>
            <a:schemeClr val="tx1"/>
          </a:solidFill>
        </p:spPr>
        <p:txBody>
          <a:bodyPr wrap="square" rtlCol="0" anchor="ctr" anchorCtr="0">
            <a:noAutofit/>
          </a:bodyPr>
          <a:lstStyle/>
          <a:p>
            <a:r>
              <a:rPr lang="en-US" sz="1200" b="1" dirty="0">
                <a:solidFill>
                  <a:schemeClr val="bg1"/>
                </a:solidFill>
                <a:latin typeface="Arial" panose="020B0604020202020204" pitchFamily="34" charset="0"/>
                <a:cs typeface="Arial" panose="020B0604020202020204" pitchFamily="34" charset="0"/>
              </a:rPr>
              <a:t>Updated ISRS 4410 (Revised) – applies to engagement reports issued on/after Dec 15, 2022</a:t>
            </a:r>
          </a:p>
          <a:p>
            <a:r>
              <a:rPr lang="en-US" sz="1200" b="1" dirty="0">
                <a:solidFill>
                  <a:schemeClr val="bg1"/>
                </a:solidFill>
                <a:latin typeface="Arial" panose="020B0604020202020204" pitchFamily="34" charset="0"/>
                <a:cs typeface="Arial" panose="020B0604020202020204" pitchFamily="34" charset="0"/>
              </a:rPr>
              <a:t>ISQM 2 – applies to engagements beginning on/after Dec 15, 2022</a:t>
            </a:r>
          </a:p>
        </p:txBody>
      </p:sp>
      <p:pic>
        <p:nvPicPr>
          <p:cNvPr id="12" name="Video 11">
            <a:hlinkClick r:id="" action="ppaction://media"/>
            <a:extLst>
              <a:ext uri="{FF2B5EF4-FFF2-40B4-BE49-F238E27FC236}">
                <a16:creationId xmlns:a16="http://schemas.microsoft.com/office/drawing/2014/main" id="{073BB163-BD16-423C-AE12-DF8E0A002329}"/>
              </a:ext>
            </a:extLst>
          </p:cNvPr>
          <p:cNvPicPr>
            <a:picLocks noChangeAspect="1"/>
          </p:cNvPicPr>
          <p:nvPr>
            <a:videoFile r:link="rId3"/>
            <p:extLst>
              <p:ext uri="{DAA4B4D4-6D71-4841-9C94-3DE7FCFB9230}">
                <p14:media xmlns:p14="http://schemas.microsoft.com/office/powerpoint/2010/main" r:embed="rId2"/>
              </p:ext>
              <p:ext uri="{42D2F446-02D8-4167-A562-619A0277C38B}">
                <p15:isNarration xmlns:p15="http://schemas.microsoft.com/office/powerpoint/2012/main" val="1"/>
              </p:ext>
            </p:extLst>
          </p:nvPr>
        </p:nvPicPr>
        <p:blipFill>
          <a:blip r:embed="rId7"/>
          <a:stretch>
            <a:fillRect/>
          </a:stretch>
        </p:blipFill>
        <p:spPr>
          <a:xfrm>
            <a:off x="9906000" y="5143500"/>
            <a:ext cx="2285999" cy="1714500"/>
          </a:xfrm>
          <a:prstGeom prst="rect">
            <a:avLst/>
          </a:prstGeom>
        </p:spPr>
      </p:pic>
    </p:spTree>
    <p:custDataLst>
      <p:tags r:id="rId1"/>
    </p:custDataLst>
    <p:extLst>
      <p:ext uri="{BB962C8B-B14F-4D97-AF65-F5344CB8AC3E}">
        <p14:creationId xmlns:p14="http://schemas.microsoft.com/office/powerpoint/2010/main" val="2709411245"/>
      </p:ext>
    </p:extLst>
  </p:cSld>
  <p:clrMapOvr>
    <a:masterClrMapping/>
  </p:clrMapOvr>
  <mc:AlternateContent xmlns:mc="http://schemas.openxmlformats.org/markup-compatibility/2006" xmlns:p14="http://schemas.microsoft.com/office/powerpoint/2010/main">
    <mc:Choice Requires="p14">
      <p:transition spd="slow" p14:dur="2000" advTm="149539"/>
    </mc:Choice>
    <mc:Fallback xmlns="">
      <p:transition spd="slow" advTm="1495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2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barn(inVertical)">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2" fill="hold" display="0">
                  <p:stCondLst>
                    <p:cond delay="indefinite"/>
                  </p:stCondLst>
                </p:cTn>
                <p:tgtEl>
                  <p:spTgt spid="12"/>
                </p:tgtEl>
              </p:cMediaNode>
            </p:video>
            <p:seq concurrent="1" nextAc="seek">
              <p:cTn id="53" restart="whenNotActive" fill="hold" evtFilter="cancelBubble" nodeType="interactiveSeq">
                <p:stCondLst>
                  <p:cond evt="onClick" delay="0">
                    <p:tgtEl>
                      <p:spTgt spid="12"/>
                    </p:tgtEl>
                  </p:cond>
                </p:stCondLst>
                <p:endSync evt="end" delay="0">
                  <p:rtn val="all"/>
                </p:endSync>
                <p:childTnLst>
                  <p:par>
                    <p:cTn id="54" fill="hold">
                      <p:stCondLst>
                        <p:cond delay="0"/>
                      </p:stCondLst>
                      <p:childTnLst>
                        <p:par>
                          <p:cTn id="55" fill="hold">
                            <p:stCondLst>
                              <p:cond delay="0"/>
                            </p:stCondLst>
                            <p:childTnLst>
                              <p:par>
                                <p:cTn id="56" presetID="2" presetClass="mediacall" presetSubtype="0" fill="hold" nodeType="clickEffect">
                                  <p:stCondLst>
                                    <p:cond delay="0"/>
                                  </p:stCondLst>
                                  <p:childTnLst>
                                    <p:cmd type="call" cmd="togglePause">
                                      <p:cBhvr>
                                        <p:cTn id="57" dur="1" fill="hold"/>
                                        <p:tgtEl>
                                          <p:spTgt spid="12"/>
                                        </p:tgtEl>
                                      </p:cBhvr>
                                    </p:cmd>
                                  </p:childTnLst>
                                </p:cTn>
                              </p:par>
                            </p:childTnLst>
                          </p:cTn>
                        </p:par>
                      </p:childTnLst>
                    </p:cTn>
                  </p:par>
                </p:childTnLst>
              </p:cTn>
              <p:nextCondLst>
                <p:cond evt="onClick" delay="0">
                  <p:tgtEl>
                    <p:spTgt spid="12"/>
                  </p:tgtEl>
                </p:cond>
              </p:nextCondLst>
            </p:seq>
          </p:childTnLst>
        </p:cTn>
      </p:par>
    </p:tnLst>
    <p:bldLst>
      <p:bldP spid="15" grpId="0" animBg="1"/>
      <p:bldP spid="18" grpId="0" animBg="1"/>
      <p:bldP spid="23" grpId="0" animBg="1"/>
      <p:bldP spid="24" grpId="0" animBg="1"/>
      <p:bldP spid="25" grpId="0" animBg="1"/>
      <p:bldP spid="14"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4|25.5|19.8|9.1|9.5|11.9|12.7|43.1"/>
</p:tagLst>
</file>

<file path=ppt/tags/tag2.xml><?xml version="1.0" encoding="utf-8"?>
<p:tagLst xmlns:a="http://schemas.openxmlformats.org/drawingml/2006/main" xmlns:r="http://schemas.openxmlformats.org/officeDocument/2006/relationships" xmlns:p="http://schemas.openxmlformats.org/presentationml/2006/main">
  <p:tag name="TIMING" val="|4|3.5|4.4|5.3|10.5|14.3|55.1"/>
</p:tagLst>
</file>

<file path=ppt/tags/tag3.xml><?xml version="1.0" encoding="utf-8"?>
<p:tagLst xmlns:a="http://schemas.openxmlformats.org/drawingml/2006/main" xmlns:r="http://schemas.openxmlformats.org/officeDocument/2006/relationships" xmlns:p="http://schemas.openxmlformats.org/presentationml/2006/main">
  <p:tag name="TIMING" val="|6.9|1.1|7.4|2.9|26.6|12.6|19.4|36.4"/>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Custom 34">
      <a:dk1>
        <a:sysClr val="windowText" lastClr="000000"/>
      </a:dk1>
      <a:lt1>
        <a:sysClr val="window" lastClr="FFFFFF"/>
      </a:lt1>
      <a:dk2>
        <a:srgbClr val="005BAA"/>
      </a:dk2>
      <a:lt2>
        <a:srgbClr val="00C0F3"/>
      </a:lt2>
      <a:accent1>
        <a:srgbClr val="F15A22"/>
      </a:accent1>
      <a:accent2>
        <a:srgbClr val="FAA61A"/>
      </a:accent2>
      <a:accent3>
        <a:srgbClr val="005BAA"/>
      </a:accent3>
      <a:accent4>
        <a:srgbClr val="00C0F3"/>
      </a:accent4>
      <a:accent5>
        <a:srgbClr val="0D9C4A"/>
      </a:accent5>
      <a:accent6>
        <a:srgbClr val="8DC63F"/>
      </a:accent6>
      <a:hlink>
        <a:srgbClr val="005BA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AASB_Powerpoint_template_2016_Widescreen" id="{551C3455-CE53-451D-A561-326C993C81B9}" vid="{313783E5-FB8C-4610-BC8F-F48741466E0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5882</TotalTime>
  <Words>1690</Words>
  <Application>Microsoft Office PowerPoint</Application>
  <PresentationFormat>Widescreen</PresentationFormat>
  <Paragraphs>92</Paragraphs>
  <Slides>5</Slides>
  <Notes>5</Notes>
  <HiddenSlides>0</HiddenSlides>
  <MMClips>5</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vt:i4>
      </vt:variant>
    </vt:vector>
  </HeadingPairs>
  <TitlesOfParts>
    <vt:vector size="11" baseType="lpstr">
      <vt:lpstr>Arial</vt:lpstr>
      <vt:lpstr>Arial Narrow</vt:lpstr>
      <vt:lpstr>Calibri</vt:lpstr>
      <vt:lpstr>Calibri Light</vt:lpstr>
      <vt:lpstr>1_Office Theme</vt:lpstr>
      <vt:lpstr>2_Office Theme</vt:lpstr>
      <vt:lpstr>PowerPoint Presentation</vt:lpstr>
      <vt:lpstr>The following examples assume a  December 15, 2022 effective date</vt:lpstr>
      <vt:lpstr>Example 1: Engagement with a Financial Year End of December 31, 2023</vt:lpstr>
      <vt:lpstr>Example 2: Engagement with a Financial Year End of June 30, 2023</vt:lpstr>
      <vt:lpstr>Example 3: Compilation Engagement for a Financial Year End of December 31, 2022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Klonaridis</dc:creator>
  <cp:lastModifiedBy>Natalie Klonaridis</cp:lastModifiedBy>
  <cp:revision>28</cp:revision>
  <cp:lastPrinted>2020-06-08T13:53:03Z</cp:lastPrinted>
  <dcterms:created xsi:type="dcterms:W3CDTF">2020-05-10T22:30:27Z</dcterms:created>
  <dcterms:modified xsi:type="dcterms:W3CDTF">2020-06-08T14:03:07Z</dcterms:modified>
</cp:coreProperties>
</file>