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17"/>
  </p:notesMasterIdLst>
  <p:sldIdLst>
    <p:sldId id="267" r:id="rId2"/>
    <p:sldId id="291" r:id="rId3"/>
    <p:sldId id="284" r:id="rId4"/>
    <p:sldId id="294" r:id="rId5"/>
    <p:sldId id="285" r:id="rId6"/>
    <p:sldId id="286" r:id="rId7"/>
    <p:sldId id="274" r:id="rId8"/>
    <p:sldId id="283" r:id="rId9"/>
    <p:sldId id="281" r:id="rId10"/>
    <p:sldId id="289" r:id="rId11"/>
    <p:sldId id="275" r:id="rId12"/>
    <p:sldId id="276" r:id="rId13"/>
    <p:sldId id="290" r:id="rId14"/>
    <p:sldId id="282" r:id="rId15"/>
    <p:sldId id="270" r:id="rId16"/>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76" userDrawn="1">
          <p15:clr>
            <a:srgbClr val="A4A3A4"/>
          </p15:clr>
        </p15:guide>
        <p15:guide id="2" orient="horz" pos="295">
          <p15:clr>
            <a:srgbClr val="A4A3A4"/>
          </p15:clr>
        </p15:guide>
        <p15:guide id="3" orient="horz" pos="850">
          <p15:clr>
            <a:srgbClr val="A4A3A4"/>
          </p15:clr>
        </p15:guide>
        <p15:guide id="4" orient="horz" pos="2784">
          <p15:clr>
            <a:srgbClr val="A4A3A4"/>
          </p15:clr>
        </p15:guide>
        <p15:guide id="5" pos="8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oehm" initials="WB" lastIdx="4"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B133"/>
    <a:srgbClr val="12A9D9"/>
    <a:srgbClr val="013C80"/>
    <a:srgbClr val="2D8EC2"/>
    <a:srgbClr val="1A276D"/>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46" autoAdjust="0"/>
    <p:restoredTop sz="94386" autoAdjust="0"/>
  </p:normalViewPr>
  <p:slideViewPr>
    <p:cSldViewPr showGuides="1">
      <p:cViewPr varScale="1">
        <p:scale>
          <a:sx n="93" d="100"/>
          <a:sy n="93" d="100"/>
        </p:scale>
        <p:origin x="451" y="77"/>
      </p:cViewPr>
      <p:guideLst>
        <p:guide orient="horz" pos="1476"/>
        <p:guide orient="horz" pos="295"/>
        <p:guide orient="horz" pos="850"/>
        <p:guide orient="horz" pos="2784"/>
        <p:guide pos="86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9/21/2015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dirty="0"/>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dirty="0"/>
          </a:p>
        </p:txBody>
      </p:sp>
    </p:spTree>
    <p:extLst>
      <p:ext uri="{BB962C8B-B14F-4D97-AF65-F5344CB8AC3E}">
        <p14:creationId xmlns:p14="http://schemas.microsoft.com/office/powerpoint/2010/main" val="2101661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13</a:t>
            </a:fld>
            <a:endParaRPr lang="en-US" sz="1200" dirty="0"/>
          </a:p>
        </p:txBody>
      </p:sp>
    </p:spTree>
    <p:extLst>
      <p:ext uri="{BB962C8B-B14F-4D97-AF65-F5344CB8AC3E}">
        <p14:creationId xmlns:p14="http://schemas.microsoft.com/office/powerpoint/2010/main" val="12804770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14</a:t>
            </a:fld>
            <a:endParaRPr lang="en-US" sz="1200" dirty="0"/>
          </a:p>
        </p:txBody>
      </p:sp>
    </p:spTree>
    <p:extLst>
      <p:ext uri="{BB962C8B-B14F-4D97-AF65-F5344CB8AC3E}">
        <p14:creationId xmlns:p14="http://schemas.microsoft.com/office/powerpoint/2010/main" val="3075769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15</a:t>
            </a:fld>
            <a:endParaRPr lang="en-US" dirty="0"/>
          </a:p>
        </p:txBody>
      </p:sp>
      <p:sp>
        <p:nvSpPr>
          <p:cNvPr id="5" name="Date Placeholder 4"/>
          <p:cNvSpPr>
            <a:spLocks noGrp="1"/>
          </p:cNvSpPr>
          <p:nvPr>
            <p:ph type="dt" idx="11"/>
          </p:nvPr>
        </p:nvSpPr>
        <p:spPr/>
        <p:txBody>
          <a:bodyPr/>
          <a:lstStyle/>
          <a:p>
            <a:pPr>
              <a:defRPr/>
            </a:pPr>
            <a:r>
              <a:rPr lang="en-US" dirty="0" smtClean="0"/>
              <a:t>March 2014</a:t>
            </a:r>
            <a:endParaRPr lang="en-US" dirty="0"/>
          </a:p>
        </p:txBody>
      </p:sp>
      <p:sp>
        <p:nvSpPr>
          <p:cNvPr id="6" name="Header Placeholder 5"/>
          <p:cNvSpPr>
            <a:spLocks noGrp="1"/>
          </p:cNvSpPr>
          <p:nvPr>
            <p:ph type="hdr" sz="quarter" idx="12"/>
          </p:nvPr>
        </p:nvSpPr>
        <p:spPr/>
        <p:txBody>
          <a:bodyPr/>
          <a:lstStyle/>
          <a:p>
            <a:pPr>
              <a:defRPr/>
            </a:pPr>
            <a:r>
              <a:rPr lang="en-US" dirty="0" smtClean="0"/>
              <a:t>IAASB Agenda Item 6</a:t>
            </a:r>
            <a:endParaRPr lang="en-US" dirty="0"/>
          </a:p>
        </p:txBody>
      </p:sp>
    </p:spTree>
    <p:extLst>
      <p:ext uri="{BB962C8B-B14F-4D97-AF65-F5344CB8AC3E}">
        <p14:creationId xmlns:p14="http://schemas.microsoft.com/office/powerpoint/2010/main" val="1500173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0"/>
            <a:r>
              <a:rPr lang="en-US" sz="2000" dirty="0" smtClean="0">
                <a:latin typeface="Arial" charset="0"/>
              </a:rPr>
              <a:t>PSWG</a:t>
            </a:r>
            <a:r>
              <a:rPr lang="en-US" sz="2000" dirty="0" smtClean="0"/>
              <a:t> m</a:t>
            </a:r>
            <a:r>
              <a:rPr lang="en-US" sz="1600" dirty="0" smtClean="0">
                <a:latin typeface="Arial" charset="0"/>
              </a:rPr>
              <a:t>embers to serve as “ambassadors” or “champions” on the topic on behalf of their respective standard setting boards (SSBs)</a:t>
            </a:r>
          </a:p>
          <a:p>
            <a:pPr lvl="0"/>
            <a:endParaRPr lang="en-US" sz="1600" dirty="0" smtClean="0">
              <a:latin typeface="Arial" charset="0"/>
            </a:endParaRPr>
          </a:p>
          <a:p>
            <a:pPr lvl="0"/>
            <a:r>
              <a:rPr lang="en-US" sz="1600" dirty="0" smtClean="0">
                <a:latin typeface="Arial" charset="0"/>
              </a:rPr>
              <a:t>PSWG Chair to function as a “facilitator” thereby encouraging discussions with SSBs</a:t>
            </a:r>
          </a:p>
          <a:p>
            <a:endParaRPr lang="en-US" sz="2000" smtClean="0">
              <a:latin typeface="Arial" charset="0"/>
            </a:endParaRPr>
          </a:p>
          <a:p>
            <a:r>
              <a:rPr lang="en-US" sz="2000" smtClean="0">
                <a:latin typeface="Arial" charset="0"/>
              </a:rPr>
              <a:t>IAASB </a:t>
            </a:r>
            <a:r>
              <a:rPr lang="en-US" sz="2000" dirty="0" smtClean="0">
                <a:latin typeface="Arial" charset="0"/>
              </a:rPr>
              <a:t>already committed to a project, others SSBs not yet at this stage, but the topic of professional skepticism is relevant to: </a:t>
            </a:r>
          </a:p>
          <a:p>
            <a:pPr lvl="1"/>
            <a:r>
              <a:rPr lang="en-US" sz="1600" dirty="0" smtClean="0">
                <a:latin typeface="Arial" charset="0"/>
              </a:rPr>
              <a:t>IAESB’s consultation on its future Strategy and Work Plan, expected to be issued in November 2015</a:t>
            </a:r>
          </a:p>
          <a:p>
            <a:pPr lvl="1"/>
            <a:r>
              <a:rPr lang="en-US" sz="1600" dirty="0" smtClean="0">
                <a:latin typeface="Arial" charset="0"/>
              </a:rPr>
              <a:t>IESBA work as part of its broader commitment to support the IAASB’s work aimed at enhancing audit quality, expected to discuss the topic at September 2015 IESBA Planning Committee meeting  </a:t>
            </a:r>
            <a:endParaRPr lang="en-US" dirty="0">
              <a:latin typeface="Arial" charset="0"/>
            </a:endParaRP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a:t>
            </a:fld>
            <a:endParaRPr lang="en-US" dirty="0"/>
          </a:p>
        </p:txBody>
      </p:sp>
    </p:spTree>
    <p:extLst>
      <p:ext uri="{BB962C8B-B14F-4D97-AF65-F5344CB8AC3E}">
        <p14:creationId xmlns:p14="http://schemas.microsoft.com/office/powerpoint/2010/main" val="2211535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2000" dirty="0" smtClean="0">
                <a:cs typeface="ＭＳ Ｐゴシック" charset="0"/>
              </a:rPr>
              <a:t>For first</a:t>
            </a:r>
            <a:r>
              <a:rPr lang="en-US" sz="2000" baseline="0" dirty="0" smtClean="0">
                <a:cs typeface="ＭＳ Ｐゴシック" charset="0"/>
              </a:rPr>
              <a:t> bullet: </a:t>
            </a:r>
            <a:r>
              <a:rPr lang="en-US" sz="2000" dirty="0" smtClean="0">
                <a:cs typeface="ＭＳ Ｐゴシック" charset="0"/>
              </a:rPr>
              <a:t>Greater connection needed between the work of external auditors, internal auditors and the audit committee </a:t>
            </a: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a:t>
            </a:fld>
            <a:endParaRPr lang="en-US" dirty="0"/>
          </a:p>
        </p:txBody>
      </p:sp>
    </p:spTree>
    <p:extLst>
      <p:ext uri="{BB962C8B-B14F-4D97-AF65-F5344CB8AC3E}">
        <p14:creationId xmlns:p14="http://schemas.microsoft.com/office/powerpoint/2010/main" val="1820971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r>
              <a:rPr lang="en-US" dirty="0" smtClean="0">
                <a:latin typeface="Calibri" charset="0"/>
                <a:ea typeface="ＭＳ Ｐゴシック" charset="0"/>
                <a:cs typeface="ＭＳ Ｐゴシック" charset="0"/>
              </a:rPr>
              <a:t>This is not necessarily</a:t>
            </a:r>
            <a:r>
              <a:rPr lang="en-US" baseline="0" dirty="0" smtClean="0">
                <a:latin typeface="Calibri" charset="0"/>
                <a:ea typeface="ＭＳ Ｐゴシック" charset="0"/>
                <a:cs typeface="ＭＳ Ｐゴシック" charset="0"/>
              </a:rPr>
              <a:t> in line with other standard setters, e.g. in their proposed standards of the ASB, PS applies to all attestation engagements, including </a:t>
            </a:r>
            <a:r>
              <a:rPr lang="en-US" baseline="0" dirty="0" err="1" smtClean="0">
                <a:latin typeface="Calibri" charset="0"/>
                <a:ea typeface="ＭＳ Ｐゴシック" charset="0"/>
                <a:cs typeface="ＭＳ Ｐゴシック" charset="0"/>
              </a:rPr>
              <a:t>AuP</a:t>
            </a:r>
            <a:r>
              <a:rPr lang="en-US" baseline="0" dirty="0" smtClean="0">
                <a:latin typeface="Calibri" charset="0"/>
                <a:ea typeface="ＭＳ Ｐゴシック" charset="0"/>
                <a:cs typeface="ＭＳ Ｐゴシック" charset="0"/>
              </a:rPr>
              <a:t>.  </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7</a:t>
            </a:fld>
            <a:endParaRPr lang="en-US" sz="1200" dirty="0"/>
          </a:p>
        </p:txBody>
      </p:sp>
    </p:spTree>
    <p:extLst>
      <p:ext uri="{BB962C8B-B14F-4D97-AF65-F5344CB8AC3E}">
        <p14:creationId xmlns:p14="http://schemas.microsoft.com/office/powerpoint/2010/main" val="424500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8</a:t>
            </a:fld>
            <a:endParaRPr lang="en-US" sz="1200" dirty="0"/>
          </a:p>
        </p:txBody>
      </p:sp>
    </p:spTree>
    <p:extLst>
      <p:ext uri="{BB962C8B-B14F-4D97-AF65-F5344CB8AC3E}">
        <p14:creationId xmlns:p14="http://schemas.microsoft.com/office/powerpoint/2010/main" val="1778371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9</a:t>
            </a:fld>
            <a:endParaRPr lang="en-US" sz="1200" dirty="0"/>
          </a:p>
        </p:txBody>
      </p:sp>
    </p:spTree>
    <p:extLst>
      <p:ext uri="{BB962C8B-B14F-4D97-AF65-F5344CB8AC3E}">
        <p14:creationId xmlns:p14="http://schemas.microsoft.com/office/powerpoint/2010/main" val="1978655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10</a:t>
            </a:fld>
            <a:endParaRPr lang="en-US" sz="1200" dirty="0"/>
          </a:p>
        </p:txBody>
      </p:sp>
    </p:spTree>
    <p:extLst>
      <p:ext uri="{BB962C8B-B14F-4D97-AF65-F5344CB8AC3E}">
        <p14:creationId xmlns:p14="http://schemas.microsoft.com/office/powerpoint/2010/main" val="4180890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r>
              <a:rPr lang="en-US" dirty="0" smtClean="0">
                <a:latin typeface="Calibri" charset="0"/>
                <a:ea typeface="ＭＳ Ｐゴシック" charset="0"/>
                <a:cs typeface="ＭＳ Ｐゴシック" charset="0"/>
              </a:rPr>
              <a:t>The</a:t>
            </a:r>
            <a:r>
              <a:rPr lang="en-US" baseline="0" dirty="0" smtClean="0">
                <a:latin typeface="Calibri" charset="0"/>
                <a:ea typeface="ＭＳ Ｐゴシック" charset="0"/>
                <a:cs typeface="ＭＳ Ｐゴシック" charset="0"/>
              </a:rPr>
              <a:t> way the necessary conditions are described does not imply that PS does not also have an impact on objectivity, integrity etc. (relations are circular)</a:t>
            </a:r>
          </a:p>
          <a:p>
            <a:pPr marL="171450" indent="-171450" eaLnBrk="1" hangingPunct="1">
              <a:spcBef>
                <a:spcPct val="0"/>
              </a:spcBef>
              <a:buFont typeface="Arial" panose="020B0604020202020204" pitchFamily="34" charset="0"/>
              <a:buChar char="•"/>
            </a:pPr>
            <a:r>
              <a:rPr lang="en-US" baseline="0" dirty="0" smtClean="0">
                <a:latin typeface="Calibri" charset="0"/>
                <a:ea typeface="ＭＳ Ｐゴシック" charset="0"/>
                <a:cs typeface="ＭＳ Ｐゴシック" charset="0"/>
              </a:rPr>
              <a:t>The list of necessary conditions is not meant to be complete – the listed conditions are mentioned in the standards</a:t>
            </a:r>
          </a:p>
          <a:p>
            <a:pPr marL="171450" indent="-171450" eaLnBrk="1" hangingPunct="1">
              <a:spcBef>
                <a:spcPct val="0"/>
              </a:spcBef>
              <a:buFont typeface="Arial" panose="020B0604020202020204" pitchFamily="34" charset="0"/>
              <a:buChar char="•"/>
            </a:pPr>
            <a:r>
              <a:rPr lang="en-US" baseline="0" dirty="0" smtClean="0">
                <a:latin typeface="Calibri" charset="0"/>
                <a:ea typeface="ＭＳ Ｐゴシック" charset="0"/>
                <a:cs typeface="ＭＳ Ｐゴシック" charset="0"/>
              </a:rPr>
              <a:t>There are overlaps between the individual impediments and their relationships to the conditions</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11</a:t>
            </a:fld>
            <a:endParaRPr lang="en-US" sz="1200" dirty="0"/>
          </a:p>
        </p:txBody>
      </p:sp>
    </p:spTree>
    <p:extLst>
      <p:ext uri="{BB962C8B-B14F-4D97-AF65-F5344CB8AC3E}">
        <p14:creationId xmlns:p14="http://schemas.microsoft.com/office/powerpoint/2010/main" val="42172172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12</a:t>
            </a:fld>
            <a:endParaRPr lang="en-US" sz="1200" dirty="0"/>
          </a:p>
        </p:txBody>
      </p:sp>
    </p:spTree>
    <p:extLst>
      <p:ext uri="{BB962C8B-B14F-4D97-AF65-F5344CB8AC3E}">
        <p14:creationId xmlns:p14="http://schemas.microsoft.com/office/powerpoint/2010/main" val="30237441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iaasb.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pic>
        <p:nvPicPr>
          <p:cNvPr id="13" name="Picture 6" descr="Ribbon_orange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8" name="Rectangle 5"/>
          <p:cNvSpPr>
            <a:spLocks noChangeArrowheads="1"/>
          </p:cNvSpPr>
          <p:nvPr userDrawn="1"/>
        </p:nvSpPr>
        <p:spPr bwMode="auto">
          <a:xfrm flipH="1">
            <a:off x="381000" y="4572000"/>
            <a:ext cx="8763000" cy="46038"/>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6" name="TextBox 5"/>
          <p:cNvSpPr txBox="1"/>
          <p:nvPr userDrawn="1"/>
        </p:nvSpPr>
        <p:spPr>
          <a:xfrm>
            <a:off x="3729430" y="3829050"/>
            <a:ext cx="1685141"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www.iaasb.org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1735"/>
            <a:ext cx="9140971" cy="125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5"/>
          <p:cNvSpPr>
            <a:spLocks noChangeArrowheads="1"/>
          </p:cNvSpPr>
          <p:nvPr/>
        </p:nvSpPr>
        <p:spPr bwMode="auto">
          <a:xfrm flipH="1">
            <a:off x="381000" y="4572000"/>
            <a:ext cx="8763000" cy="46038"/>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endParaRPr lang="en-US" sz="800" dirty="0" smtClean="0">
              <a:solidFill>
                <a:schemeClr val="bg2"/>
              </a:solidFill>
              <a:cs typeface="MS PGothic" charset="0"/>
            </a:endParaRP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latin typeface="Arial" charset="0"/>
              </a:rPr>
              <a:t>Professional Skepticism </a:t>
            </a:r>
            <a:endParaRPr lang="en-US" dirty="0">
              <a:latin typeface="Arial" charset="0"/>
            </a:endParaRPr>
          </a:p>
        </p:txBody>
      </p:sp>
      <p:sp>
        <p:nvSpPr>
          <p:cNvPr id="3" name="Subtitle 2"/>
          <p:cNvSpPr>
            <a:spLocks noGrp="1"/>
          </p:cNvSpPr>
          <p:nvPr>
            <p:ph type="subTitle" idx="1"/>
          </p:nvPr>
        </p:nvSpPr>
        <p:spPr>
          <a:xfrm>
            <a:off x="4267200" y="2876550"/>
            <a:ext cx="3060700" cy="1314450"/>
          </a:xfrm>
        </p:spPr>
        <p:txBody>
          <a:bodyPr/>
          <a:lstStyle/>
          <a:p>
            <a:r>
              <a:rPr lang="en-US" dirty="0"/>
              <a:t>Prof. Annette Köhler, IAASB Member and </a:t>
            </a:r>
            <a:r>
              <a:rPr lang="en-US" dirty="0" smtClean="0"/>
              <a:t>Working Group </a:t>
            </a:r>
            <a:r>
              <a:rPr lang="en-US" dirty="0"/>
              <a:t>Chair</a:t>
            </a:r>
          </a:p>
          <a:p>
            <a:r>
              <a:rPr lang="en-US" dirty="0"/>
              <a:t>IAASB Meeting</a:t>
            </a:r>
          </a:p>
          <a:p>
            <a:endParaRPr lang="en-US" dirty="0" smtClean="0">
              <a:solidFill>
                <a:srgbClr val="FF0000"/>
              </a:solidFill>
              <a:latin typeface="Arial" charset="0"/>
            </a:endParaRPr>
          </a:p>
          <a:p>
            <a:r>
              <a:rPr lang="en-US" dirty="0"/>
              <a:t>September </a:t>
            </a:r>
            <a:r>
              <a:rPr lang="en-US" dirty="0" smtClean="0"/>
              <a:t>22, </a:t>
            </a:r>
            <a:r>
              <a:rPr lang="en-US" dirty="0"/>
              <a:t>2015</a:t>
            </a:r>
          </a:p>
          <a:p>
            <a:endParaRPr lang="en-US"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848600" cy="400050"/>
          </a:xfrm>
        </p:spPr>
        <p:txBody>
          <a:bodyPr/>
          <a:lstStyle/>
          <a:p>
            <a:r>
              <a:rPr lang="en-US" dirty="0" smtClean="0">
                <a:latin typeface="Arial" charset="0"/>
              </a:rPr>
              <a:t>PS in the Education Standards (continue)</a:t>
            </a:r>
            <a:endParaRPr lang="en-US" dirty="0">
              <a:latin typeface="Arial" charset="0"/>
            </a:endParaRPr>
          </a:p>
        </p:txBody>
      </p:sp>
      <p:sp>
        <p:nvSpPr>
          <p:cNvPr id="30723" name="Subtitle 15"/>
          <p:cNvSpPr>
            <a:spLocks noGrp="1"/>
          </p:cNvSpPr>
          <p:nvPr>
            <p:ph type="subTitle" idx="10"/>
          </p:nvPr>
        </p:nvSpPr>
        <p:spPr/>
        <p:txBody>
          <a:bodyPr/>
          <a:lstStyle/>
          <a:p>
            <a:endParaRPr lang="en-US" dirty="0">
              <a:latin typeface="Arial" charset="0"/>
            </a:endParaRPr>
          </a:p>
        </p:txBody>
      </p:sp>
      <p:sp>
        <p:nvSpPr>
          <p:cNvPr id="2" name="Content Placeholder 1"/>
          <p:cNvSpPr>
            <a:spLocks noGrp="1"/>
          </p:cNvSpPr>
          <p:nvPr>
            <p:ph idx="1"/>
          </p:nvPr>
        </p:nvSpPr>
        <p:spPr>
          <a:xfrm>
            <a:off x="0" y="1352550"/>
            <a:ext cx="9144000" cy="3352800"/>
          </a:xfrm>
        </p:spPr>
        <p:txBody>
          <a:bodyPr/>
          <a:lstStyle/>
          <a:p>
            <a:pPr marL="342900" lvl="1" indent="-342900">
              <a:spcBef>
                <a:spcPct val="20000"/>
              </a:spcBef>
              <a:buChar char="•"/>
            </a:pPr>
            <a:r>
              <a:rPr lang="de-DE" dirty="0" smtClean="0">
                <a:latin typeface="Arial" charset="0"/>
              </a:rPr>
              <a:t>Competence </a:t>
            </a:r>
            <a:r>
              <a:rPr lang="de-DE" dirty="0">
                <a:latin typeface="Arial" charset="0"/>
              </a:rPr>
              <a:t>Area </a:t>
            </a:r>
            <a:r>
              <a:rPr lang="de-DE" i="1" dirty="0" smtClean="0">
                <a:latin typeface="Arial" charset="0"/>
              </a:rPr>
              <a:t>Professional Skepticism</a:t>
            </a:r>
            <a:r>
              <a:rPr lang="de-DE" dirty="0" smtClean="0">
                <a:latin typeface="Arial" charset="0"/>
              </a:rPr>
              <a:t> </a:t>
            </a:r>
            <a:r>
              <a:rPr lang="de-DE" dirty="0">
                <a:latin typeface="Arial" charset="0"/>
              </a:rPr>
              <a:t>(level of Proficiency </a:t>
            </a:r>
            <a:r>
              <a:rPr lang="de-DE" dirty="0" smtClean="0">
                <a:latin typeface="Arial" charset="0"/>
              </a:rPr>
              <a:t>intermediate), </a:t>
            </a:r>
            <a:r>
              <a:rPr lang="de-DE" dirty="0">
                <a:latin typeface="Arial" charset="0"/>
              </a:rPr>
              <a:t>Learning </a:t>
            </a:r>
            <a:r>
              <a:rPr lang="de-DE" dirty="0" smtClean="0">
                <a:latin typeface="Arial" charset="0"/>
              </a:rPr>
              <a:t>outcomes: </a:t>
            </a:r>
            <a:r>
              <a:rPr lang="de-DE" dirty="0">
                <a:latin typeface="Arial" charset="0"/>
              </a:rPr>
              <a:t>Apply a questioning mindset </a:t>
            </a:r>
            <a:r>
              <a:rPr lang="de-DE" dirty="0" smtClean="0">
                <a:latin typeface="Arial" charset="0"/>
              </a:rPr>
              <a:t>critically </a:t>
            </a:r>
            <a:r>
              <a:rPr lang="de-DE" dirty="0">
                <a:latin typeface="Arial" charset="0"/>
              </a:rPr>
              <a:t>to assess </a:t>
            </a:r>
            <a:r>
              <a:rPr lang="de-DE" u="sng" dirty="0">
                <a:latin typeface="Arial" charset="0"/>
              </a:rPr>
              <a:t>financial information and other relevant </a:t>
            </a:r>
            <a:r>
              <a:rPr lang="de-DE" u="sng" dirty="0" smtClean="0">
                <a:latin typeface="Arial" charset="0"/>
              </a:rPr>
              <a:t>data</a:t>
            </a:r>
            <a:r>
              <a:rPr lang="de-DE" dirty="0" smtClean="0">
                <a:latin typeface="Arial" charset="0"/>
              </a:rPr>
              <a:t> [=&gt; beyond evidence] (</a:t>
            </a:r>
            <a:r>
              <a:rPr lang="de-DE" dirty="0">
                <a:latin typeface="Arial" charset="0"/>
              </a:rPr>
              <a:t>IES 4 </a:t>
            </a:r>
            <a:r>
              <a:rPr lang="de-DE" dirty="0" smtClean="0">
                <a:latin typeface="Arial" charset="0"/>
              </a:rPr>
              <a:t>Rev.)</a:t>
            </a:r>
          </a:p>
          <a:p>
            <a:pPr marL="342900" lvl="1" indent="-342900">
              <a:spcBef>
                <a:spcPct val="20000"/>
              </a:spcBef>
              <a:buChar char="•"/>
            </a:pPr>
            <a:r>
              <a:rPr lang="de-DE" dirty="0" smtClean="0">
                <a:latin typeface="Arial" charset="0"/>
              </a:rPr>
              <a:t>Competency of audit engagment partner includes professional skepticism and professional judgment as a key element (IES 8)</a:t>
            </a:r>
            <a:br>
              <a:rPr lang="de-DE" dirty="0" smtClean="0">
                <a:latin typeface="Arial" charset="0"/>
              </a:rPr>
            </a:br>
            <a:r>
              <a:rPr lang="de-DE" dirty="0" smtClean="0">
                <a:latin typeface="Arial" charset="0"/>
              </a:rPr>
              <a:t/>
            </a:r>
            <a:br>
              <a:rPr lang="de-DE" dirty="0" smtClean="0">
                <a:latin typeface="Arial" charset="0"/>
              </a:rPr>
            </a:br>
            <a:r>
              <a:rPr lang="de-DE" dirty="0" smtClean="0">
                <a:solidFill>
                  <a:srgbClr val="FF0000"/>
                </a:solidFill>
                <a:latin typeface="Arial" charset="0"/>
              </a:rPr>
              <a:t>=&gt; </a:t>
            </a:r>
            <a:r>
              <a:rPr lang="de-DE" i="1" dirty="0" smtClean="0">
                <a:solidFill>
                  <a:srgbClr val="FF0000"/>
                </a:solidFill>
                <a:latin typeface="Arial" charset="0"/>
              </a:rPr>
              <a:t>PS applies to activities of professional accountants beyond assurance engagements</a:t>
            </a:r>
            <a:endParaRPr lang="de-DE" i="1" dirty="0">
              <a:solidFill>
                <a:srgbClr val="FF0000"/>
              </a:solidFill>
              <a:latin typeface="Arial" charset="0"/>
            </a:endParaRPr>
          </a:p>
        </p:txBody>
      </p:sp>
    </p:spTree>
    <p:extLst>
      <p:ext uri="{BB962C8B-B14F-4D97-AF65-F5344CB8AC3E}">
        <p14:creationId xmlns:p14="http://schemas.microsoft.com/office/powerpoint/2010/main" val="42352467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bwMode="auto">
          <a:xfrm>
            <a:off x="3531506" y="2614196"/>
            <a:ext cx="1066800" cy="276999"/>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de-DE" sz="1200" dirty="0">
                <a:solidFill>
                  <a:schemeClr val="bg1"/>
                </a:solidFill>
              </a:rPr>
              <a:t>Self Interest</a:t>
            </a:r>
          </a:p>
        </p:txBody>
      </p:sp>
      <p:sp>
        <p:nvSpPr>
          <p:cNvPr id="20" name="Abgerundetes Rechteck 19"/>
          <p:cNvSpPr/>
          <p:nvPr/>
        </p:nvSpPr>
        <p:spPr bwMode="auto">
          <a:xfrm>
            <a:off x="3028991" y="4033630"/>
            <a:ext cx="2197179" cy="272309"/>
          </a:xfrm>
          <a:prstGeom prst="roundRect">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200" dirty="0"/>
              <a:t>Lack </a:t>
            </a:r>
            <a:r>
              <a:rPr lang="de-DE" sz="1200" dirty="0" err="1"/>
              <a:t>of</a:t>
            </a:r>
            <a:r>
              <a:rPr lang="de-DE" sz="1200" dirty="0"/>
              <a:t> </a:t>
            </a:r>
            <a:r>
              <a:rPr lang="de-DE" sz="1200" dirty="0" err="1"/>
              <a:t>skills</a:t>
            </a:r>
            <a:r>
              <a:rPr lang="de-DE" sz="1200" dirty="0"/>
              <a:t>/</a:t>
            </a:r>
            <a:r>
              <a:rPr lang="de-DE" sz="1200" dirty="0" err="1"/>
              <a:t>competencies</a:t>
            </a:r>
            <a:endParaRPr lang="de-DE" sz="1200" dirty="0"/>
          </a:p>
        </p:txBody>
      </p:sp>
      <p:sp>
        <p:nvSpPr>
          <p:cNvPr id="18" name="Abgerundetes Rechteck 17"/>
          <p:cNvSpPr/>
          <p:nvPr/>
        </p:nvSpPr>
        <p:spPr bwMode="auto">
          <a:xfrm>
            <a:off x="712536" y="2495550"/>
            <a:ext cx="1675064" cy="18288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30722" name="Title 14"/>
          <p:cNvSpPr>
            <a:spLocks noGrp="1"/>
          </p:cNvSpPr>
          <p:nvPr>
            <p:ph type="title"/>
          </p:nvPr>
        </p:nvSpPr>
        <p:spPr>
          <a:xfrm>
            <a:off x="381000" y="457200"/>
            <a:ext cx="7543800" cy="400050"/>
          </a:xfrm>
        </p:spPr>
        <p:txBody>
          <a:bodyPr/>
          <a:lstStyle/>
          <a:p>
            <a:r>
              <a:rPr lang="en-US" dirty="0" smtClean="0">
                <a:latin typeface="Arial" charset="0"/>
              </a:rPr>
              <a:t>Necessary Conditions</a:t>
            </a:r>
            <a:endParaRPr lang="en-US" dirty="0">
              <a:latin typeface="Arial" charset="0"/>
            </a:endParaRPr>
          </a:p>
        </p:txBody>
      </p:sp>
      <p:sp>
        <p:nvSpPr>
          <p:cNvPr id="30723" name="Subtitle 15"/>
          <p:cNvSpPr>
            <a:spLocks noGrp="1"/>
          </p:cNvSpPr>
          <p:nvPr>
            <p:ph type="subTitle" idx="10"/>
          </p:nvPr>
        </p:nvSpPr>
        <p:spPr/>
        <p:txBody>
          <a:bodyPr/>
          <a:lstStyle/>
          <a:p>
            <a:endParaRPr lang="en-US" dirty="0">
              <a:latin typeface="Arial" charset="0"/>
            </a:endParaRPr>
          </a:p>
        </p:txBody>
      </p:sp>
      <p:sp>
        <p:nvSpPr>
          <p:cNvPr id="2" name="Content Placeholder 1"/>
          <p:cNvSpPr>
            <a:spLocks noGrp="1"/>
          </p:cNvSpPr>
          <p:nvPr>
            <p:ph idx="1"/>
          </p:nvPr>
        </p:nvSpPr>
        <p:spPr>
          <a:xfrm>
            <a:off x="76200" y="1413510"/>
            <a:ext cx="9144000" cy="472440"/>
          </a:xfrm>
        </p:spPr>
        <p:txBody>
          <a:bodyPr/>
          <a:lstStyle/>
          <a:p>
            <a:pPr marL="0" indent="0">
              <a:buNone/>
            </a:pPr>
            <a:r>
              <a:rPr lang="en-US" sz="2000" dirty="0" smtClean="0">
                <a:latin typeface="Arial" charset="0"/>
              </a:rPr>
              <a:t>PS is necessary but not sufficient to obtain sufficient appropriate evidence</a:t>
            </a:r>
          </a:p>
        </p:txBody>
      </p:sp>
      <p:sp>
        <p:nvSpPr>
          <p:cNvPr id="3" name="Textfeld 2"/>
          <p:cNvSpPr txBox="1"/>
          <p:nvPr/>
        </p:nvSpPr>
        <p:spPr>
          <a:xfrm>
            <a:off x="623635" y="1962150"/>
            <a:ext cx="389850" cy="276999"/>
          </a:xfrm>
          <a:prstGeom prst="rect">
            <a:avLst/>
          </a:prstGeom>
          <a:noFill/>
        </p:spPr>
        <p:txBody>
          <a:bodyPr wrap="none" rtlCol="0">
            <a:spAutoFit/>
          </a:bodyPr>
          <a:lstStyle/>
          <a:p>
            <a:r>
              <a:rPr lang="de-DE" sz="1200" b="1" dirty="0" smtClean="0"/>
              <a:t>PS</a:t>
            </a:r>
            <a:endParaRPr lang="de-DE" sz="1200" b="1" dirty="0"/>
          </a:p>
        </p:txBody>
      </p:sp>
      <p:sp>
        <p:nvSpPr>
          <p:cNvPr id="6" name="Textfeld 5"/>
          <p:cNvSpPr txBox="1"/>
          <p:nvPr/>
        </p:nvSpPr>
        <p:spPr>
          <a:xfrm>
            <a:off x="5871872" y="2952750"/>
            <a:ext cx="2459328" cy="461665"/>
          </a:xfrm>
          <a:prstGeom prst="rect">
            <a:avLst/>
          </a:prstGeom>
          <a:noFill/>
        </p:spPr>
        <p:txBody>
          <a:bodyPr wrap="none" rtlCol="0">
            <a:spAutoFit/>
          </a:bodyPr>
          <a:lstStyle/>
          <a:p>
            <a:pPr algn="ctr"/>
            <a:r>
              <a:rPr lang="de-DE" sz="1200" b="1" dirty="0" err="1"/>
              <a:t>d</a:t>
            </a:r>
            <a:r>
              <a:rPr lang="de-DE" sz="1200" b="1" dirty="0" err="1" smtClean="0"/>
              <a:t>ocumented</a:t>
            </a:r>
            <a:r>
              <a:rPr lang="de-DE" sz="1200" b="1" dirty="0" smtClean="0"/>
              <a:t> (observable) </a:t>
            </a:r>
          </a:p>
          <a:p>
            <a:pPr algn="ctr"/>
            <a:r>
              <a:rPr lang="de-DE" sz="1200" b="1" dirty="0" err="1" smtClean="0"/>
              <a:t>sufficient</a:t>
            </a:r>
            <a:r>
              <a:rPr lang="de-DE" sz="1200" b="1" dirty="0" smtClean="0"/>
              <a:t> </a:t>
            </a:r>
            <a:r>
              <a:rPr lang="de-DE" sz="1200" b="1" dirty="0" err="1" smtClean="0"/>
              <a:t>appropriate</a:t>
            </a:r>
            <a:r>
              <a:rPr lang="de-DE" sz="1200" b="1" dirty="0" smtClean="0"/>
              <a:t> </a:t>
            </a:r>
            <a:r>
              <a:rPr lang="de-DE" sz="1200" b="1" dirty="0" err="1" smtClean="0"/>
              <a:t>evidence</a:t>
            </a:r>
            <a:endParaRPr lang="de-DE" sz="1200" b="1" dirty="0"/>
          </a:p>
        </p:txBody>
      </p:sp>
      <p:sp>
        <p:nvSpPr>
          <p:cNvPr id="7" name="Textfeld 6"/>
          <p:cNvSpPr txBox="1"/>
          <p:nvPr/>
        </p:nvSpPr>
        <p:spPr>
          <a:xfrm>
            <a:off x="5461305" y="1881485"/>
            <a:ext cx="3025636" cy="461665"/>
          </a:xfrm>
          <a:prstGeom prst="rect">
            <a:avLst/>
          </a:prstGeom>
          <a:noFill/>
        </p:spPr>
        <p:txBody>
          <a:bodyPr wrap="none" rtlCol="0">
            <a:spAutoFit/>
          </a:bodyPr>
          <a:lstStyle/>
          <a:p>
            <a:pPr algn="ctr"/>
            <a:r>
              <a:rPr lang="de-DE" sz="1200" b="1" dirty="0" err="1"/>
              <a:t>O</a:t>
            </a:r>
            <a:r>
              <a:rPr lang="de-DE" sz="1200" b="1" dirty="0" err="1" smtClean="0"/>
              <a:t>btaining</a:t>
            </a:r>
            <a:r>
              <a:rPr lang="de-DE" sz="1200" b="1" dirty="0" smtClean="0"/>
              <a:t> </a:t>
            </a:r>
            <a:r>
              <a:rPr lang="de-DE" sz="1200" dirty="0" err="1" smtClean="0"/>
              <a:t>sufficient</a:t>
            </a:r>
            <a:r>
              <a:rPr lang="de-DE" sz="1200" dirty="0" smtClean="0"/>
              <a:t> </a:t>
            </a:r>
            <a:r>
              <a:rPr lang="de-DE" sz="1200" dirty="0" err="1" smtClean="0"/>
              <a:t>appropriate</a:t>
            </a:r>
            <a:r>
              <a:rPr lang="de-DE" sz="1200" dirty="0" smtClean="0"/>
              <a:t> </a:t>
            </a:r>
            <a:r>
              <a:rPr lang="de-DE" sz="1200" dirty="0" err="1" smtClean="0"/>
              <a:t>evidence</a:t>
            </a:r>
            <a:endParaRPr lang="de-DE" sz="1200" dirty="0" smtClean="0"/>
          </a:p>
          <a:p>
            <a:pPr algn="ctr"/>
            <a:r>
              <a:rPr lang="de-DE" sz="1200" b="1" dirty="0" err="1"/>
              <a:t>Documentation</a:t>
            </a:r>
            <a:r>
              <a:rPr lang="de-DE" sz="1200" dirty="0"/>
              <a:t> </a:t>
            </a:r>
            <a:r>
              <a:rPr lang="de-DE" sz="1200" dirty="0" err="1" smtClean="0"/>
              <a:t>thereof</a:t>
            </a:r>
            <a:r>
              <a:rPr lang="de-DE" sz="1200" dirty="0" smtClean="0"/>
              <a:t> </a:t>
            </a:r>
            <a:endParaRPr lang="de-DE" sz="1200" dirty="0"/>
          </a:p>
        </p:txBody>
      </p:sp>
      <p:sp>
        <p:nvSpPr>
          <p:cNvPr id="8" name="Textfeld 7"/>
          <p:cNvSpPr txBox="1"/>
          <p:nvPr/>
        </p:nvSpPr>
        <p:spPr>
          <a:xfrm>
            <a:off x="623635" y="2614196"/>
            <a:ext cx="1840165" cy="276999"/>
          </a:xfrm>
          <a:prstGeom prst="rect">
            <a:avLst/>
          </a:prstGeom>
          <a:noFill/>
        </p:spPr>
        <p:txBody>
          <a:bodyPr wrap="square" rtlCol="0">
            <a:spAutoFit/>
          </a:bodyPr>
          <a:lstStyle/>
          <a:p>
            <a:r>
              <a:rPr lang="de-DE" sz="1200" dirty="0" smtClean="0">
                <a:solidFill>
                  <a:schemeClr val="bg1"/>
                </a:solidFill>
              </a:rPr>
              <a:t>  Independence of mind </a:t>
            </a:r>
            <a:endParaRPr lang="de-DE" sz="1200" dirty="0">
              <a:solidFill>
                <a:schemeClr val="bg1"/>
              </a:solidFill>
            </a:endParaRPr>
          </a:p>
        </p:txBody>
      </p:sp>
      <p:sp>
        <p:nvSpPr>
          <p:cNvPr id="9" name="Textfeld 8"/>
          <p:cNvSpPr txBox="1"/>
          <p:nvPr/>
        </p:nvSpPr>
        <p:spPr>
          <a:xfrm>
            <a:off x="1049232" y="2981079"/>
            <a:ext cx="936475" cy="276999"/>
          </a:xfrm>
          <a:prstGeom prst="rect">
            <a:avLst/>
          </a:prstGeom>
          <a:noFill/>
        </p:spPr>
        <p:txBody>
          <a:bodyPr wrap="none" rtlCol="0">
            <a:spAutoFit/>
          </a:bodyPr>
          <a:lstStyle/>
          <a:p>
            <a:r>
              <a:rPr lang="de-DE" sz="1200" dirty="0" err="1" smtClean="0">
                <a:solidFill>
                  <a:schemeClr val="bg1"/>
                </a:solidFill>
              </a:rPr>
              <a:t>Objectivity</a:t>
            </a:r>
            <a:r>
              <a:rPr lang="de-DE" sz="1200" dirty="0" smtClean="0">
                <a:solidFill>
                  <a:schemeClr val="bg1"/>
                </a:solidFill>
              </a:rPr>
              <a:t> </a:t>
            </a:r>
            <a:endParaRPr lang="de-DE" sz="1200" dirty="0">
              <a:solidFill>
                <a:schemeClr val="bg1"/>
              </a:solidFill>
            </a:endParaRPr>
          </a:p>
        </p:txBody>
      </p:sp>
      <p:sp>
        <p:nvSpPr>
          <p:cNvPr id="10" name="Textfeld 9"/>
          <p:cNvSpPr txBox="1"/>
          <p:nvPr/>
        </p:nvSpPr>
        <p:spPr>
          <a:xfrm>
            <a:off x="1130184" y="3336327"/>
            <a:ext cx="774571" cy="276999"/>
          </a:xfrm>
          <a:prstGeom prst="rect">
            <a:avLst/>
          </a:prstGeom>
          <a:noFill/>
        </p:spPr>
        <p:txBody>
          <a:bodyPr wrap="none" rtlCol="0">
            <a:spAutoFit/>
          </a:bodyPr>
          <a:lstStyle/>
          <a:p>
            <a:r>
              <a:rPr lang="de-DE" sz="1200" dirty="0" err="1" smtClean="0">
                <a:solidFill>
                  <a:schemeClr val="bg1"/>
                </a:solidFill>
              </a:rPr>
              <a:t>Integrity</a:t>
            </a:r>
            <a:r>
              <a:rPr lang="de-DE" sz="1200" dirty="0" smtClean="0">
                <a:solidFill>
                  <a:schemeClr val="bg1"/>
                </a:solidFill>
              </a:rPr>
              <a:t> </a:t>
            </a:r>
            <a:endParaRPr lang="de-DE" sz="1200" dirty="0">
              <a:solidFill>
                <a:schemeClr val="bg1"/>
              </a:solidFill>
            </a:endParaRPr>
          </a:p>
        </p:txBody>
      </p:sp>
      <p:sp>
        <p:nvSpPr>
          <p:cNvPr id="11" name="Textfeld 10"/>
          <p:cNvSpPr txBox="1"/>
          <p:nvPr/>
        </p:nvSpPr>
        <p:spPr>
          <a:xfrm>
            <a:off x="1114154" y="3680019"/>
            <a:ext cx="806631" cy="276999"/>
          </a:xfrm>
          <a:prstGeom prst="rect">
            <a:avLst/>
          </a:prstGeom>
          <a:noFill/>
        </p:spPr>
        <p:txBody>
          <a:bodyPr wrap="none" rtlCol="0">
            <a:spAutoFit/>
          </a:bodyPr>
          <a:lstStyle/>
          <a:p>
            <a:r>
              <a:rPr lang="de-DE" sz="1200" dirty="0" smtClean="0">
                <a:solidFill>
                  <a:schemeClr val="bg1"/>
                </a:solidFill>
              </a:rPr>
              <a:t>Due care</a:t>
            </a:r>
            <a:endParaRPr lang="de-DE" sz="1200" dirty="0">
              <a:solidFill>
                <a:schemeClr val="bg1"/>
              </a:solidFill>
            </a:endParaRPr>
          </a:p>
        </p:txBody>
      </p:sp>
      <p:cxnSp>
        <p:nvCxnSpPr>
          <p:cNvPr id="17" name="Gewinkelte Verbindung 16"/>
          <p:cNvCxnSpPr>
            <a:stCxn id="8" idx="1"/>
            <a:endCxn id="3" idx="1"/>
          </p:cNvCxnSpPr>
          <p:nvPr/>
        </p:nvCxnSpPr>
        <p:spPr bwMode="auto">
          <a:xfrm rot="10800000">
            <a:off x="623635" y="2100650"/>
            <a:ext cx="12700" cy="652046"/>
          </a:xfrm>
          <a:prstGeom prst="bentConnector3">
            <a:avLst>
              <a:gd name="adj1" fmla="val 1800000"/>
            </a:avLst>
          </a:prstGeom>
          <a:solidFill>
            <a:schemeClr val="accent1"/>
          </a:solidFill>
          <a:ln w="9525" cap="flat" cmpd="sng" algn="ctr">
            <a:solidFill>
              <a:schemeClr val="tx1"/>
            </a:solidFill>
            <a:prstDash val="solid"/>
            <a:round/>
            <a:headEnd type="none" w="med" len="med"/>
            <a:tailEnd type="triangle"/>
          </a:ln>
          <a:effectLst/>
        </p:spPr>
      </p:cxnSp>
      <p:cxnSp>
        <p:nvCxnSpPr>
          <p:cNvPr id="19" name="Gewinkelte Verbindung 18"/>
          <p:cNvCxnSpPr>
            <a:stCxn id="7" idx="3"/>
            <a:endCxn id="6" idx="3"/>
          </p:cNvCxnSpPr>
          <p:nvPr/>
        </p:nvCxnSpPr>
        <p:spPr bwMode="auto">
          <a:xfrm flipH="1">
            <a:off x="8331200" y="2112318"/>
            <a:ext cx="155741" cy="1071265"/>
          </a:xfrm>
          <a:prstGeom prst="bentConnector3">
            <a:avLst>
              <a:gd name="adj1" fmla="val -146782"/>
            </a:avLst>
          </a:prstGeom>
          <a:solidFill>
            <a:schemeClr val="accent1"/>
          </a:solidFill>
          <a:ln w="9525" cap="flat" cmpd="sng" algn="ctr">
            <a:solidFill>
              <a:schemeClr val="tx1"/>
            </a:solidFill>
            <a:prstDash val="solid"/>
            <a:round/>
            <a:headEnd type="none" w="med" len="med"/>
            <a:tailEnd type="triangle"/>
          </a:ln>
          <a:effectLst/>
        </p:spPr>
      </p:cxnSp>
      <p:cxnSp>
        <p:nvCxnSpPr>
          <p:cNvPr id="34" name="Gerader Verbinder 33"/>
          <p:cNvCxnSpPr/>
          <p:nvPr/>
        </p:nvCxnSpPr>
        <p:spPr bwMode="auto">
          <a:xfrm>
            <a:off x="1517335" y="2891195"/>
            <a:ext cx="268" cy="898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3" name="Gerader Verbinder 42"/>
          <p:cNvCxnSpPr/>
          <p:nvPr/>
        </p:nvCxnSpPr>
        <p:spPr bwMode="auto">
          <a:xfrm>
            <a:off x="1517469" y="3258078"/>
            <a:ext cx="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5" name="Gerader Verbinder 44"/>
          <p:cNvCxnSpPr/>
          <p:nvPr/>
        </p:nvCxnSpPr>
        <p:spPr bwMode="auto">
          <a:xfrm flipH="1">
            <a:off x="1517335" y="3258078"/>
            <a:ext cx="268" cy="7824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7" name="Gerader Verbinder 46"/>
          <p:cNvCxnSpPr/>
          <p:nvPr/>
        </p:nvCxnSpPr>
        <p:spPr bwMode="auto">
          <a:xfrm>
            <a:off x="1517469" y="3613326"/>
            <a:ext cx="0" cy="666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1" name="Gewinkelte Verbindung 50"/>
          <p:cNvCxnSpPr/>
          <p:nvPr/>
        </p:nvCxnSpPr>
        <p:spPr bwMode="auto">
          <a:xfrm rot="10800000">
            <a:off x="406401" y="2732590"/>
            <a:ext cx="229935" cy="762000"/>
          </a:xfrm>
          <a:prstGeom prst="bentConnector2">
            <a:avLst/>
          </a:prstGeom>
          <a:solidFill>
            <a:schemeClr val="accent1"/>
          </a:solidFill>
          <a:ln w="9525" cap="flat" cmpd="sng" algn="ctr">
            <a:solidFill>
              <a:schemeClr val="tx1"/>
            </a:solidFill>
            <a:prstDash val="solid"/>
            <a:round/>
            <a:headEnd type="none" w="med" len="med"/>
            <a:tailEnd type="none" w="med" len="med"/>
          </a:ln>
          <a:effectLst/>
        </p:spPr>
      </p:cxnSp>
      <p:sp>
        <p:nvSpPr>
          <p:cNvPr id="63" name="Textfeld 62"/>
          <p:cNvSpPr txBox="1"/>
          <p:nvPr/>
        </p:nvSpPr>
        <p:spPr>
          <a:xfrm>
            <a:off x="3026157" y="2981079"/>
            <a:ext cx="2202847" cy="276999"/>
          </a:xfrm>
          <a:prstGeom prst="rect">
            <a:avLst/>
          </a:prstGeom>
          <a:noFill/>
        </p:spPr>
        <p:txBody>
          <a:bodyPr wrap="none" rtlCol="0">
            <a:spAutoFit/>
          </a:bodyPr>
          <a:lstStyle/>
          <a:p>
            <a:pPr algn="ctr"/>
            <a:r>
              <a:rPr lang="de-DE" sz="1200" dirty="0" err="1" smtClean="0"/>
              <a:t>Concious</a:t>
            </a:r>
            <a:r>
              <a:rPr lang="de-DE" sz="1200" dirty="0" smtClean="0"/>
              <a:t>/</a:t>
            </a:r>
            <a:r>
              <a:rPr lang="de-DE" sz="1200" dirty="0" err="1" smtClean="0"/>
              <a:t>subconcious</a:t>
            </a:r>
            <a:r>
              <a:rPr lang="de-DE" sz="1200" dirty="0" smtClean="0"/>
              <a:t> </a:t>
            </a:r>
            <a:r>
              <a:rPr lang="de-DE" sz="1200" dirty="0" err="1" smtClean="0"/>
              <a:t>biases</a:t>
            </a:r>
            <a:endParaRPr lang="de-DE" sz="1200" dirty="0"/>
          </a:p>
        </p:txBody>
      </p:sp>
      <p:sp>
        <p:nvSpPr>
          <p:cNvPr id="64" name="Textfeld 63"/>
          <p:cNvSpPr txBox="1"/>
          <p:nvPr/>
        </p:nvSpPr>
        <p:spPr>
          <a:xfrm>
            <a:off x="3460570" y="3336327"/>
            <a:ext cx="1334020" cy="276999"/>
          </a:xfrm>
          <a:prstGeom prst="rect">
            <a:avLst/>
          </a:prstGeom>
          <a:noFill/>
        </p:spPr>
        <p:txBody>
          <a:bodyPr wrap="none" rtlCol="0">
            <a:spAutoFit/>
          </a:bodyPr>
          <a:lstStyle/>
          <a:p>
            <a:pPr algn="ctr"/>
            <a:r>
              <a:rPr lang="de-DE" sz="1200" dirty="0" smtClean="0"/>
              <a:t>Non-</a:t>
            </a:r>
            <a:r>
              <a:rPr lang="de-DE" sz="1200" dirty="0" err="1" smtClean="0"/>
              <a:t>compliance</a:t>
            </a:r>
            <a:endParaRPr lang="de-DE" sz="1200" dirty="0"/>
          </a:p>
        </p:txBody>
      </p:sp>
      <p:sp>
        <p:nvSpPr>
          <p:cNvPr id="65" name="Textfeld 64"/>
          <p:cNvSpPr txBox="1"/>
          <p:nvPr/>
        </p:nvSpPr>
        <p:spPr>
          <a:xfrm>
            <a:off x="2921160" y="3557885"/>
            <a:ext cx="2412840" cy="461665"/>
          </a:xfrm>
          <a:prstGeom prst="rect">
            <a:avLst/>
          </a:prstGeom>
          <a:noFill/>
        </p:spPr>
        <p:txBody>
          <a:bodyPr wrap="none" rtlCol="0">
            <a:spAutoFit/>
          </a:bodyPr>
          <a:lstStyle/>
          <a:p>
            <a:pPr algn="ctr"/>
            <a:r>
              <a:rPr lang="de-DE" sz="1200" dirty="0" smtClean="0"/>
              <a:t>Lack </a:t>
            </a:r>
            <a:r>
              <a:rPr lang="de-DE" sz="1200" dirty="0" err="1" smtClean="0"/>
              <a:t>of</a:t>
            </a:r>
            <a:r>
              <a:rPr lang="de-DE" sz="1200" dirty="0" smtClean="0"/>
              <a:t> </a:t>
            </a:r>
            <a:r>
              <a:rPr lang="de-DE" sz="1200" dirty="0" err="1" smtClean="0"/>
              <a:t>resources</a:t>
            </a:r>
            <a:r>
              <a:rPr lang="de-DE" sz="1200" dirty="0" smtClean="0"/>
              <a:t>/time </a:t>
            </a:r>
            <a:r>
              <a:rPr lang="de-DE" sz="1200" dirty="0" err="1" smtClean="0"/>
              <a:t>pressure</a:t>
            </a:r>
            <a:r>
              <a:rPr lang="de-DE" sz="1200" dirty="0" smtClean="0"/>
              <a:t>/</a:t>
            </a:r>
          </a:p>
          <a:p>
            <a:pPr algn="ctr"/>
            <a:r>
              <a:rPr lang="de-DE" sz="1200" dirty="0" err="1" smtClean="0"/>
              <a:t>adverse</a:t>
            </a:r>
            <a:r>
              <a:rPr lang="de-DE" sz="1200" dirty="0" smtClean="0"/>
              <a:t> </a:t>
            </a:r>
            <a:r>
              <a:rPr lang="de-DE" sz="1200" dirty="0" err="1" smtClean="0"/>
              <a:t>incentives</a:t>
            </a:r>
            <a:endParaRPr lang="de-DE" sz="1200" dirty="0" smtClean="0"/>
          </a:p>
        </p:txBody>
      </p:sp>
      <p:sp>
        <p:nvSpPr>
          <p:cNvPr id="70" name="Textfeld 69"/>
          <p:cNvSpPr txBox="1"/>
          <p:nvPr/>
        </p:nvSpPr>
        <p:spPr>
          <a:xfrm>
            <a:off x="3049570" y="2218551"/>
            <a:ext cx="2073003" cy="276999"/>
          </a:xfrm>
          <a:prstGeom prst="rect">
            <a:avLst/>
          </a:prstGeom>
          <a:noFill/>
        </p:spPr>
        <p:txBody>
          <a:bodyPr wrap="none" rtlCol="0">
            <a:spAutoFit/>
          </a:bodyPr>
          <a:lstStyle/>
          <a:p>
            <a:pPr algn="ctr"/>
            <a:r>
              <a:rPr lang="de-DE" sz="1200" b="1" dirty="0" err="1" smtClean="0"/>
              <a:t>Impediments</a:t>
            </a:r>
            <a:r>
              <a:rPr lang="de-DE" sz="1200" b="1" dirty="0" smtClean="0"/>
              <a:t>/</a:t>
            </a:r>
            <a:r>
              <a:rPr lang="de-DE" sz="1200" b="1" dirty="0" err="1" smtClean="0"/>
              <a:t>Deficiencies</a:t>
            </a:r>
            <a:endParaRPr lang="de-DE" sz="1200" b="1" dirty="0"/>
          </a:p>
        </p:txBody>
      </p:sp>
      <p:cxnSp>
        <p:nvCxnSpPr>
          <p:cNvPr id="72" name="Gerade Verbindung mit Pfeil 71"/>
          <p:cNvCxnSpPr>
            <a:stCxn id="3" idx="3"/>
            <a:endCxn id="7" idx="1"/>
          </p:cNvCxnSpPr>
          <p:nvPr/>
        </p:nvCxnSpPr>
        <p:spPr bwMode="auto">
          <a:xfrm>
            <a:off x="1013485" y="2100650"/>
            <a:ext cx="4447820" cy="1166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6" name="Gerade Verbindung mit Pfeil 75"/>
          <p:cNvCxnSpPr>
            <a:stCxn id="4" idx="3"/>
            <a:endCxn id="6" idx="1"/>
          </p:cNvCxnSpPr>
          <p:nvPr/>
        </p:nvCxnSpPr>
        <p:spPr bwMode="auto">
          <a:xfrm>
            <a:off x="4598306" y="2752696"/>
            <a:ext cx="1273566" cy="43088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8" name="Gerade Verbindung mit Pfeil 77"/>
          <p:cNvCxnSpPr>
            <a:stCxn id="63" idx="3"/>
            <a:endCxn id="6" idx="1"/>
          </p:cNvCxnSpPr>
          <p:nvPr/>
        </p:nvCxnSpPr>
        <p:spPr bwMode="auto">
          <a:xfrm>
            <a:off x="5229004" y="3119579"/>
            <a:ext cx="642868" cy="6400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80" name="Gerade Verbindung mit Pfeil 79"/>
          <p:cNvCxnSpPr>
            <a:stCxn id="64" idx="3"/>
            <a:endCxn id="6" idx="1"/>
          </p:cNvCxnSpPr>
          <p:nvPr/>
        </p:nvCxnSpPr>
        <p:spPr bwMode="auto">
          <a:xfrm flipV="1">
            <a:off x="4794590" y="3183583"/>
            <a:ext cx="1077282" cy="29124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82" name="Gerade Verbindung mit Pfeil 81"/>
          <p:cNvCxnSpPr>
            <a:stCxn id="65" idx="3"/>
            <a:endCxn id="6" idx="1"/>
          </p:cNvCxnSpPr>
          <p:nvPr/>
        </p:nvCxnSpPr>
        <p:spPr bwMode="auto">
          <a:xfrm flipV="1">
            <a:off x="5334000" y="3183583"/>
            <a:ext cx="537872" cy="60513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5" name="Textfeld 34"/>
          <p:cNvSpPr txBox="1"/>
          <p:nvPr/>
        </p:nvSpPr>
        <p:spPr>
          <a:xfrm>
            <a:off x="619660" y="2218551"/>
            <a:ext cx="1798890" cy="276999"/>
          </a:xfrm>
          <a:prstGeom prst="rect">
            <a:avLst/>
          </a:prstGeom>
          <a:noFill/>
        </p:spPr>
        <p:txBody>
          <a:bodyPr wrap="none" rtlCol="0">
            <a:spAutoFit/>
          </a:bodyPr>
          <a:lstStyle/>
          <a:p>
            <a:pPr algn="ctr"/>
            <a:r>
              <a:rPr lang="de-DE" sz="1200" b="1" dirty="0" err="1" smtClean="0"/>
              <a:t>Necessary</a:t>
            </a:r>
            <a:r>
              <a:rPr lang="de-DE" sz="1200" b="1" dirty="0" smtClean="0"/>
              <a:t> </a:t>
            </a:r>
            <a:r>
              <a:rPr lang="de-DE" sz="1200" b="1" dirty="0" err="1" smtClean="0"/>
              <a:t>Conditions</a:t>
            </a:r>
            <a:endParaRPr lang="de-DE" sz="1200" b="1" dirty="0"/>
          </a:p>
        </p:txBody>
      </p:sp>
      <p:cxnSp>
        <p:nvCxnSpPr>
          <p:cNvPr id="15" name="Gerader Verbinder 14"/>
          <p:cNvCxnSpPr/>
          <p:nvPr/>
        </p:nvCxnSpPr>
        <p:spPr bwMode="auto">
          <a:xfrm>
            <a:off x="2577009" y="2752696"/>
            <a:ext cx="20429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9" name="Gerader Verbinder 38"/>
          <p:cNvCxnSpPr/>
          <p:nvPr/>
        </p:nvCxnSpPr>
        <p:spPr bwMode="auto">
          <a:xfrm>
            <a:off x="2577009" y="3105150"/>
            <a:ext cx="20429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Gerader Verbinder 39"/>
          <p:cNvCxnSpPr/>
          <p:nvPr/>
        </p:nvCxnSpPr>
        <p:spPr bwMode="auto">
          <a:xfrm>
            <a:off x="2577009" y="3486150"/>
            <a:ext cx="20429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Gerader Verbinder 40"/>
          <p:cNvCxnSpPr/>
          <p:nvPr/>
        </p:nvCxnSpPr>
        <p:spPr bwMode="auto">
          <a:xfrm>
            <a:off x="2577009" y="3790950"/>
            <a:ext cx="20429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3" name="Textfeld 22"/>
          <p:cNvSpPr txBox="1"/>
          <p:nvPr/>
        </p:nvSpPr>
        <p:spPr>
          <a:xfrm>
            <a:off x="6670512" y="3762062"/>
            <a:ext cx="2162772" cy="246221"/>
          </a:xfrm>
          <a:prstGeom prst="rect">
            <a:avLst/>
          </a:prstGeom>
          <a:solidFill>
            <a:schemeClr val="accent1"/>
          </a:solidFill>
        </p:spPr>
        <p:txBody>
          <a:bodyPr wrap="none" rtlCol="0">
            <a:spAutoFit/>
          </a:bodyPr>
          <a:lstStyle/>
          <a:p>
            <a:r>
              <a:rPr lang="de-DE" sz="1000" dirty="0" smtClean="0">
                <a:solidFill>
                  <a:schemeClr val="bg1"/>
                </a:solidFill>
              </a:rPr>
              <a:t>Explicit </a:t>
            </a:r>
            <a:r>
              <a:rPr lang="de-DE" sz="1000" dirty="0" err="1" smtClean="0">
                <a:solidFill>
                  <a:schemeClr val="bg1"/>
                </a:solidFill>
              </a:rPr>
              <a:t>reference</a:t>
            </a:r>
            <a:r>
              <a:rPr lang="de-DE" sz="1000" dirty="0" smtClean="0">
                <a:solidFill>
                  <a:schemeClr val="bg1"/>
                </a:solidFill>
              </a:rPr>
              <a:t> in Code </a:t>
            </a:r>
            <a:r>
              <a:rPr lang="de-DE" sz="1000" dirty="0" err="1" smtClean="0">
                <a:solidFill>
                  <a:schemeClr val="bg1"/>
                </a:solidFill>
              </a:rPr>
              <a:t>of</a:t>
            </a:r>
            <a:r>
              <a:rPr lang="de-DE" sz="1000" dirty="0" smtClean="0">
                <a:solidFill>
                  <a:schemeClr val="bg1"/>
                </a:solidFill>
              </a:rPr>
              <a:t> </a:t>
            </a:r>
            <a:r>
              <a:rPr lang="de-DE" sz="1000" dirty="0" err="1" smtClean="0">
                <a:solidFill>
                  <a:schemeClr val="bg1"/>
                </a:solidFill>
              </a:rPr>
              <a:t>Ethics</a:t>
            </a:r>
            <a:endParaRPr lang="de-DE" sz="1000" dirty="0">
              <a:solidFill>
                <a:schemeClr val="bg1"/>
              </a:solidFill>
            </a:endParaRPr>
          </a:p>
        </p:txBody>
      </p:sp>
      <p:sp>
        <p:nvSpPr>
          <p:cNvPr id="48" name="Textfeld 47"/>
          <p:cNvSpPr txBox="1"/>
          <p:nvPr/>
        </p:nvSpPr>
        <p:spPr>
          <a:xfrm>
            <a:off x="6494182" y="4126248"/>
            <a:ext cx="2515432" cy="246221"/>
          </a:xfrm>
          <a:prstGeom prst="rect">
            <a:avLst/>
          </a:prstGeom>
          <a:solidFill>
            <a:schemeClr val="accent4"/>
          </a:solidFill>
        </p:spPr>
        <p:txBody>
          <a:bodyPr wrap="none" rtlCol="0">
            <a:spAutoFit/>
          </a:bodyPr>
          <a:lstStyle/>
          <a:p>
            <a:r>
              <a:rPr lang="de-DE" sz="1000" dirty="0" smtClean="0"/>
              <a:t>Explicit </a:t>
            </a:r>
            <a:r>
              <a:rPr lang="de-DE" sz="1000" dirty="0" err="1" smtClean="0"/>
              <a:t>reference</a:t>
            </a:r>
            <a:r>
              <a:rPr lang="de-DE" sz="1000" dirty="0" smtClean="0"/>
              <a:t> in Education Standards</a:t>
            </a:r>
            <a:endParaRPr lang="de-DE" sz="1000" dirty="0"/>
          </a:p>
        </p:txBody>
      </p:sp>
      <p:sp>
        <p:nvSpPr>
          <p:cNvPr id="44" name="Textfeld 43"/>
          <p:cNvSpPr txBox="1"/>
          <p:nvPr/>
        </p:nvSpPr>
        <p:spPr>
          <a:xfrm>
            <a:off x="990722" y="4019550"/>
            <a:ext cx="1053494" cy="276999"/>
          </a:xfrm>
          <a:prstGeom prst="rect">
            <a:avLst/>
          </a:prstGeom>
          <a:noFill/>
        </p:spPr>
        <p:txBody>
          <a:bodyPr wrap="none" rtlCol="0">
            <a:spAutoFit/>
          </a:bodyPr>
          <a:lstStyle/>
          <a:p>
            <a:r>
              <a:rPr lang="de-DE" sz="1200" dirty="0" smtClean="0">
                <a:solidFill>
                  <a:schemeClr val="bg1"/>
                </a:solidFill>
              </a:rPr>
              <a:t>Competence</a:t>
            </a:r>
            <a:endParaRPr lang="de-DE" sz="1200" dirty="0">
              <a:solidFill>
                <a:schemeClr val="bg1"/>
              </a:solidFill>
            </a:endParaRPr>
          </a:p>
        </p:txBody>
      </p:sp>
      <p:cxnSp>
        <p:nvCxnSpPr>
          <p:cNvPr id="50" name="Gerader Verbinder 49"/>
          <p:cNvCxnSpPr/>
          <p:nvPr/>
        </p:nvCxnSpPr>
        <p:spPr bwMode="auto">
          <a:xfrm>
            <a:off x="1517206" y="3939541"/>
            <a:ext cx="526" cy="6874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2" name="Gerader Verbinder 51"/>
          <p:cNvCxnSpPr/>
          <p:nvPr/>
        </p:nvCxnSpPr>
        <p:spPr bwMode="auto">
          <a:xfrm>
            <a:off x="2577009" y="4171950"/>
            <a:ext cx="20429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Gerade Verbindung mit Pfeil 26"/>
          <p:cNvCxnSpPr>
            <a:stCxn id="20" idx="3"/>
            <a:endCxn id="6" idx="1"/>
          </p:cNvCxnSpPr>
          <p:nvPr/>
        </p:nvCxnSpPr>
        <p:spPr bwMode="auto">
          <a:xfrm flipV="1">
            <a:off x="5226170" y="3183583"/>
            <a:ext cx="645702" cy="9862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9" name="Gewinkelte Verbindung 50"/>
          <p:cNvCxnSpPr/>
          <p:nvPr/>
        </p:nvCxnSpPr>
        <p:spPr bwMode="auto">
          <a:xfrm rot="10800000">
            <a:off x="406401" y="3028950"/>
            <a:ext cx="229935" cy="838200"/>
          </a:xfrm>
          <a:prstGeom prst="bentConnector2">
            <a:avLst/>
          </a:prstGeom>
          <a:solidFill>
            <a:schemeClr val="accent1"/>
          </a:solidFill>
          <a:ln w="9525" cap="flat" cmpd="sng" algn="ctr">
            <a:solidFill>
              <a:schemeClr val="tx1"/>
            </a:solidFill>
            <a:prstDash val="solid"/>
            <a:round/>
            <a:headEnd type="none" w="med" len="med"/>
            <a:tailEnd type="none" w="med" len="med"/>
          </a:ln>
          <a:effectLst/>
        </p:spPr>
      </p:cxnSp>
      <p:cxnSp>
        <p:nvCxnSpPr>
          <p:cNvPr id="60" name="Gewinkelte Verbindung 50"/>
          <p:cNvCxnSpPr/>
          <p:nvPr/>
        </p:nvCxnSpPr>
        <p:spPr bwMode="auto">
          <a:xfrm rot="10800000">
            <a:off x="406401" y="3308179"/>
            <a:ext cx="229935" cy="838200"/>
          </a:xfrm>
          <a:prstGeom prst="bentConnector2">
            <a:avLst/>
          </a:prstGeom>
          <a:solidFill>
            <a:schemeClr val="accent1"/>
          </a:solidFill>
          <a:ln w="9525" cap="flat" cmpd="sng" algn="ctr">
            <a:solidFill>
              <a:schemeClr val="tx1"/>
            </a:solidFill>
            <a:prstDash val="solid"/>
            <a:round/>
            <a:headEnd type="none" w="med" len="med"/>
            <a:tailEnd type="none" w="med" len="med"/>
          </a:ln>
          <a:effectLst/>
        </p:spPr>
      </p:cxnSp>
      <p:cxnSp>
        <p:nvCxnSpPr>
          <p:cNvPr id="67" name="Gewinkelte Verbindung 50"/>
          <p:cNvCxnSpPr/>
          <p:nvPr/>
        </p:nvCxnSpPr>
        <p:spPr bwMode="auto">
          <a:xfrm rot="10800000">
            <a:off x="406401" y="2277178"/>
            <a:ext cx="229935" cy="838200"/>
          </a:xfrm>
          <a:prstGeom prst="bentConnector2">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595440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bgerundetes Rechteck 2"/>
          <p:cNvSpPr/>
          <p:nvPr/>
        </p:nvSpPr>
        <p:spPr bwMode="auto">
          <a:xfrm>
            <a:off x="2895602" y="1781949"/>
            <a:ext cx="2385718" cy="2542401"/>
          </a:xfrm>
          <a:prstGeom prst="roundRect">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30722" name="Title 14"/>
          <p:cNvSpPr>
            <a:spLocks noGrp="1"/>
          </p:cNvSpPr>
          <p:nvPr>
            <p:ph type="title"/>
          </p:nvPr>
        </p:nvSpPr>
        <p:spPr>
          <a:xfrm>
            <a:off x="381000" y="457200"/>
            <a:ext cx="7543800" cy="400050"/>
          </a:xfrm>
        </p:spPr>
        <p:txBody>
          <a:bodyPr/>
          <a:lstStyle/>
          <a:p>
            <a:r>
              <a:rPr lang="en-US" dirty="0" smtClean="0">
                <a:latin typeface="Arial" charset="0"/>
              </a:rPr>
              <a:t>Examples of Impediments/Deficiencies,  Mitigating Factors, and Key Players</a:t>
            </a:r>
            <a:endParaRPr lang="en-US" dirty="0">
              <a:latin typeface="Arial" charset="0"/>
            </a:endParaRPr>
          </a:p>
        </p:txBody>
      </p:sp>
      <p:sp>
        <p:nvSpPr>
          <p:cNvPr id="30723" name="Subtitle 15"/>
          <p:cNvSpPr>
            <a:spLocks noGrp="1"/>
          </p:cNvSpPr>
          <p:nvPr>
            <p:ph type="subTitle" idx="10"/>
          </p:nvPr>
        </p:nvSpPr>
        <p:spPr/>
        <p:txBody>
          <a:bodyPr/>
          <a:lstStyle/>
          <a:p>
            <a:endParaRPr lang="en-US" dirty="0">
              <a:latin typeface="Arial" charset="0"/>
            </a:endParaRPr>
          </a:p>
        </p:txBody>
      </p:sp>
      <p:sp>
        <p:nvSpPr>
          <p:cNvPr id="2" name="Content Placeholder 1"/>
          <p:cNvSpPr>
            <a:spLocks noGrp="1"/>
          </p:cNvSpPr>
          <p:nvPr>
            <p:ph idx="1"/>
          </p:nvPr>
        </p:nvSpPr>
        <p:spPr>
          <a:xfrm>
            <a:off x="76200" y="1413510"/>
            <a:ext cx="8991600" cy="472440"/>
          </a:xfrm>
        </p:spPr>
        <p:txBody>
          <a:bodyPr/>
          <a:lstStyle/>
          <a:p>
            <a:endParaRPr lang="en-US" sz="1600" dirty="0" smtClean="0">
              <a:latin typeface="Arial" charset="0"/>
            </a:endParaRPr>
          </a:p>
          <a:p>
            <a:endParaRPr lang="en-US" sz="2000" dirty="0" smtClean="0">
              <a:latin typeface="Arial" charset="0"/>
            </a:endParaRPr>
          </a:p>
        </p:txBody>
      </p:sp>
      <p:sp>
        <p:nvSpPr>
          <p:cNvPr id="62" name="Textfeld 61"/>
          <p:cNvSpPr txBox="1"/>
          <p:nvPr/>
        </p:nvSpPr>
        <p:spPr>
          <a:xfrm>
            <a:off x="899597" y="2001619"/>
            <a:ext cx="1005403" cy="276999"/>
          </a:xfrm>
          <a:prstGeom prst="rect">
            <a:avLst/>
          </a:prstGeom>
          <a:noFill/>
        </p:spPr>
        <p:txBody>
          <a:bodyPr wrap="none" rtlCol="0">
            <a:spAutoFit/>
          </a:bodyPr>
          <a:lstStyle/>
          <a:p>
            <a:r>
              <a:rPr lang="de-DE" sz="1200" dirty="0" err="1" smtClean="0"/>
              <a:t>Self</a:t>
            </a:r>
            <a:r>
              <a:rPr lang="de-DE" sz="1200" dirty="0" smtClean="0"/>
              <a:t> Interest</a:t>
            </a:r>
            <a:endParaRPr lang="de-DE" sz="1200" dirty="0"/>
          </a:p>
        </p:txBody>
      </p:sp>
      <p:sp>
        <p:nvSpPr>
          <p:cNvPr id="63" name="Textfeld 62"/>
          <p:cNvSpPr txBox="1"/>
          <p:nvPr/>
        </p:nvSpPr>
        <p:spPr>
          <a:xfrm>
            <a:off x="304800" y="2491085"/>
            <a:ext cx="2202847" cy="276999"/>
          </a:xfrm>
          <a:prstGeom prst="rect">
            <a:avLst/>
          </a:prstGeom>
          <a:noFill/>
        </p:spPr>
        <p:txBody>
          <a:bodyPr wrap="none" rtlCol="0">
            <a:spAutoFit/>
          </a:bodyPr>
          <a:lstStyle/>
          <a:p>
            <a:r>
              <a:rPr lang="de-DE" sz="1200" dirty="0" err="1" smtClean="0"/>
              <a:t>Concious</a:t>
            </a:r>
            <a:r>
              <a:rPr lang="de-DE" sz="1200" dirty="0" smtClean="0"/>
              <a:t>/</a:t>
            </a:r>
            <a:r>
              <a:rPr lang="de-DE" sz="1200" dirty="0" err="1" smtClean="0"/>
              <a:t>subconcious</a:t>
            </a:r>
            <a:r>
              <a:rPr lang="de-DE" sz="1200" dirty="0" smtClean="0"/>
              <a:t> </a:t>
            </a:r>
            <a:r>
              <a:rPr lang="de-DE" sz="1200" dirty="0" err="1" smtClean="0"/>
              <a:t>biases</a:t>
            </a:r>
            <a:endParaRPr lang="de-DE" sz="1200" dirty="0"/>
          </a:p>
        </p:txBody>
      </p:sp>
      <p:sp>
        <p:nvSpPr>
          <p:cNvPr id="64" name="Textfeld 63"/>
          <p:cNvSpPr txBox="1"/>
          <p:nvPr/>
        </p:nvSpPr>
        <p:spPr>
          <a:xfrm>
            <a:off x="723380" y="2948285"/>
            <a:ext cx="1334020" cy="276999"/>
          </a:xfrm>
          <a:prstGeom prst="rect">
            <a:avLst/>
          </a:prstGeom>
          <a:noFill/>
        </p:spPr>
        <p:txBody>
          <a:bodyPr wrap="none" rtlCol="0">
            <a:spAutoFit/>
          </a:bodyPr>
          <a:lstStyle/>
          <a:p>
            <a:r>
              <a:rPr lang="de-DE" sz="1200" dirty="0" smtClean="0"/>
              <a:t>Non-</a:t>
            </a:r>
            <a:r>
              <a:rPr lang="de-DE" sz="1200" dirty="0" err="1" smtClean="0"/>
              <a:t>compliance</a:t>
            </a:r>
            <a:endParaRPr lang="de-DE" sz="1200" dirty="0"/>
          </a:p>
        </p:txBody>
      </p:sp>
      <p:sp>
        <p:nvSpPr>
          <p:cNvPr id="65" name="Textfeld 64"/>
          <p:cNvSpPr txBox="1"/>
          <p:nvPr/>
        </p:nvSpPr>
        <p:spPr>
          <a:xfrm>
            <a:off x="180511" y="3405485"/>
            <a:ext cx="2412840" cy="461665"/>
          </a:xfrm>
          <a:prstGeom prst="rect">
            <a:avLst/>
          </a:prstGeom>
          <a:noFill/>
        </p:spPr>
        <p:txBody>
          <a:bodyPr wrap="none" rtlCol="0">
            <a:spAutoFit/>
          </a:bodyPr>
          <a:lstStyle/>
          <a:p>
            <a:pPr algn="ctr"/>
            <a:r>
              <a:rPr lang="de-DE" sz="1200" dirty="0" smtClean="0"/>
              <a:t>Lack </a:t>
            </a:r>
            <a:r>
              <a:rPr lang="de-DE" sz="1200" dirty="0" err="1" smtClean="0"/>
              <a:t>of</a:t>
            </a:r>
            <a:r>
              <a:rPr lang="de-DE" sz="1200" dirty="0" smtClean="0"/>
              <a:t> </a:t>
            </a:r>
            <a:r>
              <a:rPr lang="de-DE" sz="1200" dirty="0" err="1" smtClean="0"/>
              <a:t>resources</a:t>
            </a:r>
            <a:r>
              <a:rPr lang="de-DE" sz="1200" dirty="0" smtClean="0"/>
              <a:t>/time </a:t>
            </a:r>
            <a:r>
              <a:rPr lang="de-DE" sz="1200" dirty="0" err="1" smtClean="0"/>
              <a:t>pressure</a:t>
            </a:r>
            <a:r>
              <a:rPr lang="de-DE" sz="1200" dirty="0" smtClean="0"/>
              <a:t>/</a:t>
            </a:r>
          </a:p>
          <a:p>
            <a:pPr algn="ctr"/>
            <a:r>
              <a:rPr lang="de-DE" sz="1200" dirty="0" err="1" smtClean="0"/>
              <a:t>adverse</a:t>
            </a:r>
            <a:r>
              <a:rPr lang="de-DE" sz="1200" dirty="0" smtClean="0"/>
              <a:t> </a:t>
            </a:r>
            <a:r>
              <a:rPr lang="de-DE" sz="1200" dirty="0" err="1" smtClean="0"/>
              <a:t>incentives</a:t>
            </a:r>
            <a:endParaRPr lang="de-DE" sz="1200" dirty="0" smtClean="0"/>
          </a:p>
        </p:txBody>
      </p:sp>
      <p:sp>
        <p:nvSpPr>
          <p:cNvPr id="27" name="Textfeld 26"/>
          <p:cNvSpPr txBox="1"/>
          <p:nvPr/>
        </p:nvSpPr>
        <p:spPr>
          <a:xfrm>
            <a:off x="2659483" y="1962150"/>
            <a:ext cx="2857962" cy="2677656"/>
          </a:xfrm>
          <a:prstGeom prst="rect">
            <a:avLst/>
          </a:prstGeom>
          <a:noFill/>
        </p:spPr>
        <p:txBody>
          <a:bodyPr wrap="none" rtlCol="0">
            <a:spAutoFit/>
          </a:bodyPr>
          <a:lstStyle/>
          <a:p>
            <a:pPr algn="ctr"/>
            <a:r>
              <a:rPr lang="de-DE" sz="1200" dirty="0" smtClean="0"/>
              <a:t>Tone at </a:t>
            </a:r>
            <a:r>
              <a:rPr lang="de-DE" sz="1200" dirty="0" err="1" smtClean="0"/>
              <a:t>the</a:t>
            </a:r>
            <a:r>
              <a:rPr lang="de-DE" sz="1200" dirty="0" smtClean="0"/>
              <a:t> top/Firm </a:t>
            </a:r>
            <a:r>
              <a:rPr lang="de-DE" sz="1200" dirty="0" err="1" smtClean="0"/>
              <a:t>governance</a:t>
            </a:r>
            <a:endParaRPr lang="de-DE" sz="1200" dirty="0" smtClean="0"/>
          </a:p>
          <a:p>
            <a:pPr algn="ctr"/>
            <a:r>
              <a:rPr lang="de-DE" sz="1200" dirty="0" smtClean="0"/>
              <a:t>Incentive </a:t>
            </a:r>
            <a:r>
              <a:rPr lang="de-DE" sz="1200" dirty="0" err="1" smtClean="0"/>
              <a:t>systems</a:t>
            </a:r>
            <a:endParaRPr lang="de-DE" sz="1200" dirty="0" smtClean="0"/>
          </a:p>
          <a:p>
            <a:pPr algn="ctr"/>
            <a:endParaRPr lang="de-DE" sz="1200" dirty="0"/>
          </a:p>
          <a:p>
            <a:pPr algn="ctr"/>
            <a:r>
              <a:rPr lang="de-DE" sz="1200" dirty="0" smtClean="0"/>
              <a:t>Awareness/Education</a:t>
            </a:r>
          </a:p>
          <a:p>
            <a:pPr algn="ctr"/>
            <a:endParaRPr lang="de-DE" sz="1200" dirty="0" smtClean="0"/>
          </a:p>
          <a:p>
            <a:pPr algn="ctr"/>
            <a:r>
              <a:rPr lang="de-DE" sz="1200" dirty="0" err="1" smtClean="0"/>
              <a:t>Recruitment</a:t>
            </a:r>
            <a:r>
              <a:rPr lang="de-DE" sz="1200" dirty="0" smtClean="0"/>
              <a:t>/</a:t>
            </a:r>
          </a:p>
          <a:p>
            <a:pPr algn="ctr"/>
            <a:r>
              <a:rPr lang="de-DE" sz="1200" dirty="0" err="1" smtClean="0"/>
              <a:t>Sanctions</a:t>
            </a:r>
            <a:endParaRPr lang="de-DE" sz="1200" dirty="0" smtClean="0"/>
          </a:p>
          <a:p>
            <a:pPr algn="ctr"/>
            <a:endParaRPr lang="de-DE" sz="1200" dirty="0" smtClean="0"/>
          </a:p>
          <a:p>
            <a:pPr algn="ctr"/>
            <a:r>
              <a:rPr lang="de-DE" sz="1200" dirty="0" smtClean="0"/>
              <a:t>Staffing/Timing/ Engagement </a:t>
            </a:r>
          </a:p>
          <a:p>
            <a:pPr algn="ctr"/>
            <a:r>
              <a:rPr lang="de-DE" sz="1200" dirty="0" smtClean="0"/>
              <a:t>Team Dynamics</a:t>
            </a:r>
          </a:p>
          <a:p>
            <a:pPr algn="ctr"/>
            <a:endParaRPr lang="de-DE" sz="1200" dirty="0"/>
          </a:p>
          <a:p>
            <a:pPr algn="ctr"/>
            <a:r>
              <a:rPr lang="de-DE" sz="1200" dirty="0"/>
              <a:t>Education/Training/Experience</a:t>
            </a:r>
          </a:p>
          <a:p>
            <a:pPr algn="ctr"/>
            <a:endParaRPr lang="de-DE" sz="1200" dirty="0" smtClean="0"/>
          </a:p>
          <a:p>
            <a:endParaRPr lang="de-DE" sz="1200" dirty="0" smtClean="0"/>
          </a:p>
        </p:txBody>
      </p:sp>
      <p:sp>
        <p:nvSpPr>
          <p:cNvPr id="28" name="Textfeld 27"/>
          <p:cNvSpPr txBox="1"/>
          <p:nvPr/>
        </p:nvSpPr>
        <p:spPr>
          <a:xfrm>
            <a:off x="304800" y="1504950"/>
            <a:ext cx="2073003" cy="276999"/>
          </a:xfrm>
          <a:prstGeom prst="rect">
            <a:avLst/>
          </a:prstGeom>
          <a:noFill/>
        </p:spPr>
        <p:txBody>
          <a:bodyPr wrap="none" rtlCol="0">
            <a:spAutoFit/>
          </a:bodyPr>
          <a:lstStyle/>
          <a:p>
            <a:r>
              <a:rPr lang="de-DE" sz="1200" b="1" dirty="0" err="1" smtClean="0"/>
              <a:t>Impediments</a:t>
            </a:r>
            <a:r>
              <a:rPr lang="de-DE" sz="1200" b="1" dirty="0" smtClean="0"/>
              <a:t>/</a:t>
            </a:r>
            <a:r>
              <a:rPr lang="de-DE" sz="1200" b="1" dirty="0" err="1" smtClean="0"/>
              <a:t>Deficiencies</a:t>
            </a:r>
            <a:endParaRPr lang="de-DE" sz="1200" b="1" dirty="0"/>
          </a:p>
        </p:txBody>
      </p:sp>
      <p:sp>
        <p:nvSpPr>
          <p:cNvPr id="29" name="Textfeld 28"/>
          <p:cNvSpPr txBox="1"/>
          <p:nvPr/>
        </p:nvSpPr>
        <p:spPr>
          <a:xfrm>
            <a:off x="3429000" y="1452212"/>
            <a:ext cx="1511952" cy="276999"/>
          </a:xfrm>
          <a:prstGeom prst="rect">
            <a:avLst/>
          </a:prstGeom>
          <a:noFill/>
        </p:spPr>
        <p:txBody>
          <a:bodyPr wrap="none" rtlCol="0">
            <a:spAutoFit/>
          </a:bodyPr>
          <a:lstStyle/>
          <a:p>
            <a:r>
              <a:rPr lang="de-DE" sz="1200" b="1" dirty="0" smtClean="0"/>
              <a:t>Mitigating Factors</a:t>
            </a:r>
            <a:endParaRPr lang="de-DE" sz="1200" b="1" dirty="0"/>
          </a:p>
        </p:txBody>
      </p:sp>
      <p:sp>
        <p:nvSpPr>
          <p:cNvPr id="12" name="Textfeld 11"/>
          <p:cNvSpPr txBox="1"/>
          <p:nvPr/>
        </p:nvSpPr>
        <p:spPr>
          <a:xfrm>
            <a:off x="5731923" y="1862623"/>
            <a:ext cx="2871299" cy="2031325"/>
          </a:xfrm>
          <a:prstGeom prst="rect">
            <a:avLst/>
          </a:prstGeom>
          <a:noFill/>
        </p:spPr>
        <p:txBody>
          <a:bodyPr wrap="none" rtlCol="0">
            <a:spAutoFit/>
          </a:bodyPr>
          <a:lstStyle/>
          <a:p>
            <a:pPr>
              <a:lnSpc>
                <a:spcPct val="150000"/>
              </a:lnSpc>
            </a:pPr>
            <a:r>
              <a:rPr lang="de-DE" sz="1200" dirty="0" smtClean="0"/>
              <a:t>Regulators and audit inspection bodies</a:t>
            </a:r>
          </a:p>
          <a:p>
            <a:pPr>
              <a:lnSpc>
                <a:spcPct val="150000"/>
              </a:lnSpc>
            </a:pPr>
            <a:r>
              <a:rPr lang="de-DE" sz="1200" dirty="0" smtClean="0"/>
              <a:t>Standard Setters: IAASB/IESBA/IAESB</a:t>
            </a:r>
          </a:p>
          <a:p>
            <a:pPr>
              <a:lnSpc>
                <a:spcPct val="150000"/>
              </a:lnSpc>
            </a:pPr>
            <a:r>
              <a:rPr lang="de-DE" sz="1200" dirty="0" smtClean="0"/>
              <a:t>Audit Committees/TCWG</a:t>
            </a:r>
          </a:p>
          <a:p>
            <a:pPr>
              <a:lnSpc>
                <a:spcPct val="150000"/>
              </a:lnSpc>
            </a:pPr>
            <a:r>
              <a:rPr lang="de-DE" sz="1200" dirty="0" smtClean="0"/>
              <a:t>Management</a:t>
            </a:r>
          </a:p>
          <a:p>
            <a:pPr>
              <a:lnSpc>
                <a:spcPct val="150000"/>
              </a:lnSpc>
            </a:pPr>
            <a:r>
              <a:rPr lang="de-DE" sz="1200" dirty="0" smtClean="0"/>
              <a:t>Firms/Network leaderships</a:t>
            </a:r>
          </a:p>
          <a:p>
            <a:pPr>
              <a:lnSpc>
                <a:spcPct val="150000"/>
              </a:lnSpc>
            </a:pPr>
            <a:r>
              <a:rPr lang="de-DE" sz="1200" dirty="0" smtClean="0"/>
              <a:t>Professional Bodies </a:t>
            </a:r>
          </a:p>
          <a:p>
            <a:pPr>
              <a:lnSpc>
                <a:spcPct val="150000"/>
              </a:lnSpc>
            </a:pPr>
            <a:r>
              <a:rPr lang="de-DE" sz="1200" dirty="0" smtClean="0"/>
              <a:t>Educational Institutions</a:t>
            </a:r>
          </a:p>
        </p:txBody>
      </p:sp>
      <p:sp>
        <p:nvSpPr>
          <p:cNvPr id="13" name="Textfeld 12"/>
          <p:cNvSpPr txBox="1"/>
          <p:nvPr/>
        </p:nvSpPr>
        <p:spPr>
          <a:xfrm>
            <a:off x="5791200" y="1504950"/>
            <a:ext cx="1053494" cy="276999"/>
          </a:xfrm>
          <a:prstGeom prst="rect">
            <a:avLst/>
          </a:prstGeom>
          <a:noFill/>
        </p:spPr>
        <p:txBody>
          <a:bodyPr wrap="none" rtlCol="0">
            <a:spAutoFit/>
          </a:bodyPr>
          <a:lstStyle/>
          <a:p>
            <a:r>
              <a:rPr lang="de-DE" sz="1200" b="1" dirty="0" smtClean="0"/>
              <a:t>Key Players</a:t>
            </a:r>
            <a:endParaRPr lang="de-DE" sz="1200" b="1" dirty="0"/>
          </a:p>
        </p:txBody>
      </p:sp>
      <p:sp>
        <p:nvSpPr>
          <p:cNvPr id="15" name="Textfeld 14"/>
          <p:cNvSpPr txBox="1"/>
          <p:nvPr/>
        </p:nvSpPr>
        <p:spPr>
          <a:xfrm>
            <a:off x="7583414" y="4095750"/>
            <a:ext cx="1255786" cy="246221"/>
          </a:xfrm>
          <a:prstGeom prst="rect">
            <a:avLst/>
          </a:prstGeom>
          <a:solidFill>
            <a:schemeClr val="accent6"/>
          </a:solidFill>
        </p:spPr>
        <p:txBody>
          <a:bodyPr wrap="square" rtlCol="0">
            <a:spAutoFit/>
          </a:bodyPr>
          <a:lstStyle/>
          <a:p>
            <a:r>
              <a:rPr lang="de-DE" sz="1000" dirty="0" smtClean="0"/>
              <a:t>Research </a:t>
            </a:r>
            <a:r>
              <a:rPr lang="de-DE" sz="1000" dirty="0" err="1" smtClean="0"/>
              <a:t>topics</a:t>
            </a:r>
            <a:endParaRPr lang="de-DE" sz="1000" dirty="0"/>
          </a:p>
        </p:txBody>
      </p:sp>
      <p:sp>
        <p:nvSpPr>
          <p:cNvPr id="4" name="Geschweifte Klammer rechts 3"/>
          <p:cNvSpPr/>
          <p:nvPr/>
        </p:nvSpPr>
        <p:spPr bwMode="auto">
          <a:xfrm>
            <a:off x="5181600" y="1781949"/>
            <a:ext cx="502740" cy="2542401"/>
          </a:xfrm>
          <a:prstGeom prst="rightBrace">
            <a:avLst>
              <a:gd name="adj1" fmla="val 8333"/>
              <a:gd name="adj2" fmla="val 50895"/>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18" name="Textfeld 17"/>
          <p:cNvSpPr txBox="1"/>
          <p:nvPr/>
        </p:nvSpPr>
        <p:spPr>
          <a:xfrm>
            <a:off x="616428" y="3790950"/>
            <a:ext cx="1531188" cy="461665"/>
          </a:xfrm>
          <a:prstGeom prst="rect">
            <a:avLst/>
          </a:prstGeom>
          <a:noFill/>
        </p:spPr>
        <p:txBody>
          <a:bodyPr wrap="none" rtlCol="0">
            <a:spAutoFit/>
          </a:bodyPr>
          <a:lstStyle/>
          <a:p>
            <a:pPr algn="ctr"/>
            <a:r>
              <a:rPr lang="de-DE" sz="1200" dirty="0" smtClean="0"/>
              <a:t>Lack </a:t>
            </a:r>
            <a:r>
              <a:rPr lang="de-DE" sz="1200" dirty="0" err="1" smtClean="0"/>
              <a:t>of</a:t>
            </a:r>
            <a:endParaRPr lang="de-DE" sz="1200" dirty="0" smtClean="0"/>
          </a:p>
          <a:p>
            <a:pPr algn="ctr"/>
            <a:r>
              <a:rPr lang="de-DE" sz="1200" dirty="0" smtClean="0"/>
              <a:t>Skills/</a:t>
            </a:r>
            <a:r>
              <a:rPr lang="de-DE" sz="1200" dirty="0" err="1" smtClean="0"/>
              <a:t>competencies</a:t>
            </a:r>
            <a:endParaRPr lang="de-DE" sz="1200" dirty="0"/>
          </a:p>
        </p:txBody>
      </p:sp>
      <p:cxnSp>
        <p:nvCxnSpPr>
          <p:cNvPr id="19" name="Gerader Verbinder 18"/>
          <p:cNvCxnSpPr/>
          <p:nvPr/>
        </p:nvCxnSpPr>
        <p:spPr bwMode="auto">
          <a:xfrm>
            <a:off x="2593351" y="2114550"/>
            <a:ext cx="18794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Gerader Verbinder 19"/>
          <p:cNvCxnSpPr/>
          <p:nvPr/>
        </p:nvCxnSpPr>
        <p:spPr bwMode="auto">
          <a:xfrm>
            <a:off x="2577009" y="2647950"/>
            <a:ext cx="20429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Gerader Verbinder 20"/>
          <p:cNvCxnSpPr/>
          <p:nvPr/>
        </p:nvCxnSpPr>
        <p:spPr bwMode="auto">
          <a:xfrm>
            <a:off x="2577009" y="3105150"/>
            <a:ext cx="20429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Gerader Verbinder 21"/>
          <p:cNvCxnSpPr/>
          <p:nvPr/>
        </p:nvCxnSpPr>
        <p:spPr bwMode="auto">
          <a:xfrm>
            <a:off x="2577009" y="3714750"/>
            <a:ext cx="20429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Gerader Verbinder 22"/>
          <p:cNvCxnSpPr/>
          <p:nvPr/>
        </p:nvCxnSpPr>
        <p:spPr bwMode="auto">
          <a:xfrm>
            <a:off x="2577009" y="4095750"/>
            <a:ext cx="20429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Gerader Verbinder 23"/>
          <p:cNvCxnSpPr/>
          <p:nvPr/>
        </p:nvCxnSpPr>
        <p:spPr bwMode="auto">
          <a:xfrm>
            <a:off x="2577009" y="2752696"/>
            <a:ext cx="20429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8571098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152400" y="621030"/>
            <a:ext cx="8001000" cy="400050"/>
          </a:xfrm>
        </p:spPr>
        <p:txBody>
          <a:bodyPr/>
          <a:lstStyle/>
          <a:p>
            <a:r>
              <a:rPr lang="en-US" dirty="0" smtClean="0">
                <a:latin typeface="Arial" charset="0"/>
              </a:rPr>
              <a:t>“Levels” of Professional Skepticism (PS) – A Research Concept </a:t>
            </a:r>
            <a:endParaRPr lang="en-US" dirty="0">
              <a:latin typeface="Arial" charset="0"/>
            </a:endParaRPr>
          </a:p>
        </p:txBody>
      </p:sp>
      <p:sp>
        <p:nvSpPr>
          <p:cNvPr id="30723" name="Subtitle 15"/>
          <p:cNvSpPr>
            <a:spLocks noGrp="1"/>
          </p:cNvSpPr>
          <p:nvPr>
            <p:ph type="subTitle" idx="10"/>
          </p:nvPr>
        </p:nvSpPr>
        <p:spPr/>
        <p:txBody>
          <a:bodyPr/>
          <a:lstStyle/>
          <a:p>
            <a:endParaRPr lang="en-US" dirty="0">
              <a:latin typeface="Arial" charset="0"/>
            </a:endParaRPr>
          </a:p>
        </p:txBody>
      </p:sp>
      <p:sp>
        <p:nvSpPr>
          <p:cNvPr id="2" name="Content Placeholder 1"/>
          <p:cNvSpPr>
            <a:spLocks noGrp="1"/>
          </p:cNvSpPr>
          <p:nvPr>
            <p:ph idx="1"/>
          </p:nvPr>
        </p:nvSpPr>
        <p:spPr>
          <a:xfrm>
            <a:off x="32084" y="1276350"/>
            <a:ext cx="9111916" cy="3429000"/>
          </a:xfrm>
        </p:spPr>
        <p:txBody>
          <a:bodyPr/>
          <a:lstStyle/>
          <a:p>
            <a:r>
              <a:rPr lang="en-US" sz="1800" dirty="0" smtClean="0">
                <a:latin typeface="Arial" charset="0"/>
              </a:rPr>
              <a:t>Audit and assurance standards (ISA 200.15, ISRE 2400.22, ISAE 3000.37) require that auditor </a:t>
            </a:r>
            <a:r>
              <a:rPr lang="en-US" sz="1800" i="1" dirty="0" smtClean="0">
                <a:latin typeface="Arial" charset="0"/>
              </a:rPr>
              <a:t>exercises</a:t>
            </a:r>
            <a:r>
              <a:rPr lang="en-US" sz="1800" dirty="0" smtClean="0">
                <a:latin typeface="Arial" charset="0"/>
              </a:rPr>
              <a:t> PS, but </a:t>
            </a:r>
            <a:r>
              <a:rPr lang="en-US" sz="1800" u="sng" dirty="0" smtClean="0">
                <a:latin typeface="Arial" charset="0"/>
              </a:rPr>
              <a:t>without “levels” of PS </a:t>
            </a:r>
            <a:r>
              <a:rPr lang="en-US" sz="1800" dirty="0" smtClean="0">
                <a:latin typeface="Arial" charset="0"/>
              </a:rPr>
              <a:t>– that is, an invariant concept: </a:t>
            </a:r>
            <a:endParaRPr lang="en-US" sz="1800" dirty="0">
              <a:latin typeface="Arial" charset="0"/>
            </a:endParaRPr>
          </a:p>
          <a:p>
            <a:pPr lvl="1"/>
            <a:r>
              <a:rPr lang="en-US" sz="1400" dirty="0" smtClean="0">
                <a:latin typeface="Arial" charset="0"/>
              </a:rPr>
              <a:t>In finalizing ISAE 3000 and ISRE 2400 projects, IAASB decided that level of professional skepticism does not vary by level of assurance (same for limited and reasonable assurance)</a:t>
            </a:r>
          </a:p>
          <a:p>
            <a:pPr lvl="1"/>
            <a:r>
              <a:rPr lang="de-DE" sz="1400" dirty="0" smtClean="0">
                <a:latin typeface="Arial" charset="0"/>
              </a:rPr>
              <a:t>ISAs do not use the term “levels of PS</a:t>
            </a:r>
            <a:r>
              <a:rPr lang="en-US" sz="1400" dirty="0" smtClean="0">
                <a:latin typeface="Arial" charset="0"/>
              </a:rPr>
              <a:t>”</a:t>
            </a:r>
            <a:r>
              <a:rPr lang="de-DE" sz="1400" dirty="0" smtClean="0">
                <a:latin typeface="Arial" charset="0"/>
              </a:rPr>
              <a:t> (Exception: ISA 240.A33 in relation to fraud, which speaks of “increased PS</a:t>
            </a:r>
            <a:r>
              <a:rPr lang="en-US" sz="1400" dirty="0">
                <a:latin typeface="Arial" charset="0"/>
              </a:rPr>
              <a:t> </a:t>
            </a:r>
            <a:r>
              <a:rPr lang="en-US" sz="1400" dirty="0" smtClean="0">
                <a:latin typeface="Arial" charset="0"/>
              </a:rPr>
              <a:t>”</a:t>
            </a:r>
            <a:r>
              <a:rPr lang="de-DE" sz="1400" dirty="0" smtClean="0">
                <a:latin typeface="Arial" charset="0"/>
              </a:rPr>
              <a:t>)</a:t>
            </a:r>
            <a:endParaRPr lang="en-US" sz="1400" dirty="0" smtClean="0">
              <a:latin typeface="Arial" charset="0"/>
            </a:endParaRPr>
          </a:p>
          <a:p>
            <a:r>
              <a:rPr lang="en-US" sz="1800" i="1" dirty="0" smtClean="0">
                <a:latin typeface="Arial" charset="0"/>
              </a:rPr>
              <a:t>Meaning/Implications</a:t>
            </a:r>
            <a:r>
              <a:rPr lang="en-US" sz="1800" dirty="0" smtClean="0">
                <a:latin typeface="Arial" charset="0"/>
              </a:rPr>
              <a:t> of appropriately exercising PS, i.e. nature and extent of evidence are context-specific: e.g., audit procedures with respect to accounting estimates differ from audit procedures with respect to cash receipts</a:t>
            </a:r>
          </a:p>
          <a:p>
            <a:pPr lvl="1"/>
            <a:r>
              <a:rPr lang="en-US" sz="1400" dirty="0" smtClean="0">
                <a:latin typeface="Arial" charset="0"/>
              </a:rPr>
              <a:t>Extent </a:t>
            </a:r>
            <a:r>
              <a:rPr lang="en-US" sz="1400" dirty="0">
                <a:latin typeface="Arial" charset="0"/>
              </a:rPr>
              <a:t>to which the exercise of PS </a:t>
            </a:r>
            <a:r>
              <a:rPr lang="en-US" sz="1400" dirty="0" smtClean="0">
                <a:latin typeface="Arial" charset="0"/>
              </a:rPr>
              <a:t>leads to </a:t>
            </a:r>
            <a:r>
              <a:rPr lang="en-US" sz="1400" dirty="0">
                <a:latin typeface="Arial" charset="0"/>
              </a:rPr>
              <a:t>the acceptance or rejection of evidence depends on context</a:t>
            </a:r>
          </a:p>
          <a:p>
            <a:r>
              <a:rPr lang="en-US" sz="1800" dirty="0" smtClean="0">
                <a:latin typeface="Arial" charset="0"/>
              </a:rPr>
              <a:t>Concept in line with other auditing standards</a:t>
            </a:r>
          </a:p>
          <a:p>
            <a:endParaRPr lang="en-US" sz="1800" dirty="0">
              <a:latin typeface="Arial" charset="0"/>
            </a:endParaRPr>
          </a:p>
        </p:txBody>
      </p:sp>
    </p:spTree>
    <p:extLst>
      <p:ext uri="{BB962C8B-B14F-4D97-AF65-F5344CB8AC3E}">
        <p14:creationId xmlns:p14="http://schemas.microsoft.com/office/powerpoint/2010/main" val="11569143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71061" y="421005"/>
            <a:ext cx="7543800" cy="400050"/>
          </a:xfrm>
        </p:spPr>
        <p:txBody>
          <a:bodyPr/>
          <a:lstStyle/>
          <a:p>
            <a:r>
              <a:rPr lang="en-US" dirty="0" smtClean="0">
                <a:latin typeface="Arial" charset="0"/>
              </a:rPr>
              <a:t>Where Do </a:t>
            </a:r>
            <a:r>
              <a:rPr lang="en-US" dirty="0">
                <a:latin typeface="Arial" charset="0"/>
              </a:rPr>
              <a:t>W</a:t>
            </a:r>
            <a:r>
              <a:rPr lang="en-US" dirty="0" smtClean="0">
                <a:latin typeface="Arial" charset="0"/>
              </a:rPr>
              <a:t>e </a:t>
            </a:r>
            <a:r>
              <a:rPr lang="en-US" dirty="0">
                <a:latin typeface="Arial" charset="0"/>
              </a:rPr>
              <a:t>G</a:t>
            </a:r>
            <a:r>
              <a:rPr lang="en-US" dirty="0" smtClean="0">
                <a:latin typeface="Arial" charset="0"/>
              </a:rPr>
              <a:t>o From Here?</a:t>
            </a:r>
            <a:endParaRPr lang="en-US" dirty="0">
              <a:latin typeface="Arial" charset="0"/>
            </a:endParaRPr>
          </a:p>
        </p:txBody>
      </p:sp>
      <p:sp>
        <p:nvSpPr>
          <p:cNvPr id="30723" name="Subtitle 15"/>
          <p:cNvSpPr>
            <a:spLocks noGrp="1"/>
          </p:cNvSpPr>
          <p:nvPr>
            <p:ph type="subTitle" idx="10"/>
          </p:nvPr>
        </p:nvSpPr>
        <p:spPr/>
        <p:txBody>
          <a:bodyPr/>
          <a:lstStyle/>
          <a:p>
            <a:endParaRPr lang="en-US" dirty="0">
              <a:latin typeface="Arial" charset="0"/>
            </a:endParaRPr>
          </a:p>
        </p:txBody>
      </p:sp>
      <p:sp>
        <p:nvSpPr>
          <p:cNvPr id="2" name="Content Placeholder 1"/>
          <p:cNvSpPr>
            <a:spLocks noGrp="1"/>
          </p:cNvSpPr>
          <p:nvPr>
            <p:ph idx="1"/>
          </p:nvPr>
        </p:nvSpPr>
        <p:spPr>
          <a:xfrm>
            <a:off x="152400" y="1276350"/>
            <a:ext cx="8991600" cy="3063240"/>
          </a:xfrm>
        </p:spPr>
        <p:txBody>
          <a:bodyPr/>
          <a:lstStyle/>
          <a:p>
            <a:r>
              <a:rPr lang="en-US" sz="2000" dirty="0" smtClean="0">
                <a:latin typeface="Arial" charset="0"/>
              </a:rPr>
              <a:t>Synthesis of relevant research by December 2015</a:t>
            </a:r>
          </a:p>
          <a:p>
            <a:r>
              <a:rPr lang="en-US" sz="2000" dirty="0" smtClean="0">
                <a:latin typeface="Arial" charset="0"/>
              </a:rPr>
              <a:t>Topic featured in December 2015 ITC addressing potential enhancements to audit quality in relation to quality control, group audits and financial institutions</a:t>
            </a:r>
          </a:p>
          <a:p>
            <a:pPr lvl="1"/>
            <a:r>
              <a:rPr lang="en-US" sz="1800" dirty="0">
                <a:latin typeface="Arial" charset="0"/>
              </a:rPr>
              <a:t>Supported by global outreach in 2016 to further explore what may be needed </a:t>
            </a:r>
            <a:endParaRPr lang="de-DE" sz="1800" u="sng" dirty="0">
              <a:latin typeface="Arial" charset="0"/>
            </a:endParaRPr>
          </a:p>
          <a:p>
            <a:r>
              <a:rPr lang="de-DE" sz="2000" dirty="0">
                <a:latin typeface="Arial" charset="0"/>
              </a:rPr>
              <a:t>Topic to be </a:t>
            </a:r>
            <a:r>
              <a:rPr lang="de-DE" sz="2000" dirty="0" smtClean="0">
                <a:latin typeface="Arial" charset="0"/>
              </a:rPr>
              <a:t>featured </a:t>
            </a:r>
            <a:r>
              <a:rPr lang="de-DE" sz="2000" dirty="0">
                <a:latin typeface="Arial" charset="0"/>
              </a:rPr>
              <a:t>in IAESB SWG </a:t>
            </a:r>
            <a:r>
              <a:rPr lang="de-DE" sz="2000" dirty="0" smtClean="0">
                <a:latin typeface="Arial" charset="0"/>
              </a:rPr>
              <a:t>to be released in November 2015</a:t>
            </a:r>
          </a:p>
          <a:p>
            <a:r>
              <a:rPr lang="de-DE" sz="2000" dirty="0">
                <a:latin typeface="Arial" charset="0"/>
              </a:rPr>
              <a:t>IESBA to consider topic more broadly in the context of its liason activites with the IAASB aimed at improving audit quality </a:t>
            </a:r>
          </a:p>
          <a:p>
            <a:r>
              <a:rPr lang="de-DE" sz="2000" dirty="0">
                <a:latin typeface="Arial" charset="0"/>
              </a:rPr>
              <a:t>PSWG to continue to progress activities towards achieving its objective</a:t>
            </a:r>
          </a:p>
        </p:txBody>
      </p:sp>
    </p:spTree>
    <p:extLst>
      <p:ext uri="{BB962C8B-B14F-4D97-AF65-F5344CB8AC3E}">
        <p14:creationId xmlns:p14="http://schemas.microsoft.com/office/powerpoint/2010/main" val="21952408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3336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45876"/>
            <a:ext cx="8915400" cy="3130874"/>
          </a:xfrm>
        </p:spPr>
        <p:txBody>
          <a:bodyPr/>
          <a:lstStyle/>
          <a:p>
            <a:r>
              <a:rPr lang="en-US" dirty="0" smtClean="0"/>
              <a:t>Calls for enhanced auditor PS from many stakeholders </a:t>
            </a:r>
          </a:p>
          <a:p>
            <a:pPr lvl="1"/>
            <a:r>
              <a:rPr lang="en-US" sz="1800" dirty="0" smtClean="0"/>
              <a:t>Regulator and audit oversight authorities </a:t>
            </a:r>
          </a:p>
          <a:p>
            <a:pPr lvl="1"/>
            <a:r>
              <a:rPr lang="en-US" sz="1800" dirty="0" smtClean="0"/>
              <a:t>Outreach and other national initiatives </a:t>
            </a:r>
          </a:p>
          <a:p>
            <a:pPr lvl="1"/>
            <a:r>
              <a:rPr lang="en-US" sz="1800" dirty="0" smtClean="0"/>
              <a:t>Academic research </a:t>
            </a:r>
          </a:p>
          <a:p>
            <a:r>
              <a:rPr lang="en-US" dirty="0" smtClean="0"/>
              <a:t>Working Group established comprising of </a:t>
            </a:r>
            <a:r>
              <a:rPr lang="en-US" dirty="0"/>
              <a:t>representatives from IAASB, IESBA and </a:t>
            </a:r>
            <a:r>
              <a:rPr lang="en-US" dirty="0" smtClean="0"/>
              <a:t>IAESB</a:t>
            </a:r>
          </a:p>
          <a:p>
            <a:pPr lvl="1"/>
            <a:r>
              <a:rPr lang="en-US" sz="1800" dirty="0" smtClean="0"/>
              <a:t>Collaborated approach that includes other standard setting boards </a:t>
            </a:r>
            <a:endParaRPr lang="en-US" sz="1800"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228600" y="438150"/>
            <a:ext cx="8229600" cy="576230"/>
          </a:xfrm>
        </p:spPr>
        <p:txBody>
          <a:bodyPr/>
          <a:lstStyle/>
          <a:p>
            <a:r>
              <a:rPr lang="en-US" dirty="0" smtClean="0"/>
              <a:t>Why Tackle Professional Skepticism (PS) Now?</a:t>
            </a:r>
            <a:endParaRPr lang="en-US" dirty="0"/>
          </a:p>
        </p:txBody>
      </p:sp>
    </p:spTree>
    <p:extLst>
      <p:ext uri="{BB962C8B-B14F-4D97-AF65-F5344CB8AC3E}">
        <p14:creationId xmlns:p14="http://schemas.microsoft.com/office/powerpoint/2010/main" val="3995227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352550"/>
            <a:ext cx="9115168" cy="3063240"/>
          </a:xfrm>
        </p:spPr>
        <p:txBody>
          <a:bodyPr/>
          <a:lstStyle/>
          <a:p>
            <a:pPr lvl="0"/>
            <a:r>
              <a:rPr lang="en-US" sz="2000" dirty="0"/>
              <a:t>R</a:t>
            </a:r>
            <a:r>
              <a:rPr lang="en-US" sz="2000" dirty="0" smtClean="0"/>
              <a:t>epresentatives of the </a:t>
            </a:r>
            <a:r>
              <a:rPr lang="en-US" sz="2000" dirty="0" smtClean="0"/>
              <a:t>PSWG (</a:t>
            </a:r>
            <a:r>
              <a:rPr lang="en-US" sz="2000" dirty="0" smtClean="0"/>
              <a:t>from </a:t>
            </a:r>
            <a:r>
              <a:rPr lang="en-US" sz="2000" dirty="0"/>
              <a:t>the IAASB, </a:t>
            </a:r>
            <a:r>
              <a:rPr lang="en-US" sz="2000" dirty="0" smtClean="0"/>
              <a:t>IESBA</a:t>
            </a:r>
            <a:r>
              <a:rPr lang="en-US" sz="2000" dirty="0"/>
              <a:t>, and </a:t>
            </a:r>
            <a:r>
              <a:rPr lang="en-US" sz="2000" dirty="0" smtClean="0"/>
              <a:t>IAESB)</a:t>
            </a:r>
            <a:endParaRPr lang="en-US" sz="2000" dirty="0" smtClean="0"/>
          </a:p>
          <a:p>
            <a:pPr lvl="1"/>
            <a:r>
              <a:rPr lang="en-US" sz="1600" dirty="0" smtClean="0">
                <a:latin typeface="Arial" charset="0"/>
              </a:rPr>
              <a:t>Members to serve as </a:t>
            </a:r>
            <a:r>
              <a:rPr lang="en-US" sz="1600" dirty="0">
                <a:latin typeface="Arial" charset="0"/>
              </a:rPr>
              <a:t>“ambassadors” </a:t>
            </a:r>
            <a:r>
              <a:rPr lang="en-US" sz="1600" dirty="0" smtClean="0">
                <a:latin typeface="Arial" charset="0"/>
              </a:rPr>
              <a:t>or “champions” on the topic on behalf of their respective standard setting boards (SSBs)</a:t>
            </a:r>
          </a:p>
          <a:p>
            <a:pPr lvl="1"/>
            <a:r>
              <a:rPr lang="en-US" sz="1600" dirty="0" smtClean="0">
                <a:latin typeface="Arial" charset="0"/>
              </a:rPr>
              <a:t>PSWG Chair to function as a “facilitator” thereby encouraging discussions with SSBs</a:t>
            </a:r>
          </a:p>
          <a:p>
            <a:r>
              <a:rPr lang="en-US" sz="2000" dirty="0">
                <a:latin typeface="Arial" charset="0"/>
              </a:rPr>
              <a:t>IAASB </a:t>
            </a:r>
            <a:r>
              <a:rPr lang="en-US" sz="2000" dirty="0" smtClean="0">
                <a:latin typeface="Arial" charset="0"/>
              </a:rPr>
              <a:t>already committed </a:t>
            </a:r>
            <a:r>
              <a:rPr lang="en-US" sz="2000" dirty="0">
                <a:latin typeface="Arial" charset="0"/>
              </a:rPr>
              <a:t>to a project, others SSBs not yet at this </a:t>
            </a:r>
            <a:r>
              <a:rPr lang="en-US" sz="2000" dirty="0" smtClean="0">
                <a:latin typeface="Arial" charset="0"/>
              </a:rPr>
              <a:t>stage, but the topic of professional skepticism is relevant to: </a:t>
            </a:r>
            <a:endParaRPr lang="en-US" sz="2000" dirty="0">
              <a:latin typeface="Arial" charset="0"/>
            </a:endParaRPr>
          </a:p>
          <a:p>
            <a:pPr lvl="1"/>
            <a:r>
              <a:rPr lang="en-US" sz="1600" dirty="0" smtClean="0">
                <a:latin typeface="Arial" charset="0"/>
              </a:rPr>
              <a:t>IAESB’s </a:t>
            </a:r>
            <a:r>
              <a:rPr lang="en-US" sz="1600" dirty="0">
                <a:latin typeface="Arial" charset="0"/>
              </a:rPr>
              <a:t>consultation on its future Strategy and Work Plan, expected to be issued in November </a:t>
            </a:r>
            <a:r>
              <a:rPr lang="en-US" sz="1600" dirty="0" smtClean="0">
                <a:latin typeface="Arial" charset="0"/>
              </a:rPr>
              <a:t>2015</a:t>
            </a:r>
          </a:p>
          <a:p>
            <a:pPr lvl="1"/>
            <a:r>
              <a:rPr lang="en-US" sz="1600" dirty="0" smtClean="0">
                <a:latin typeface="Arial" charset="0"/>
              </a:rPr>
              <a:t>IESBA work as part of its broader commitment to support the IAASB’s work aimed at enhancing audit quality, topic addressed IESBA recent Planning Committee meeting  </a:t>
            </a:r>
            <a:endParaRPr lang="en-US" dirty="0">
              <a:latin typeface="Arial" charset="0"/>
            </a:endParaRPr>
          </a:p>
          <a:p>
            <a:pPr lvl="0">
              <a:spcBef>
                <a:spcPct val="20000"/>
              </a:spcBef>
            </a:pPr>
            <a:endParaRPr lang="en-US" dirty="0"/>
          </a:p>
        </p:txBody>
      </p:sp>
      <p:sp>
        <p:nvSpPr>
          <p:cNvPr id="4" name="Title 3"/>
          <p:cNvSpPr>
            <a:spLocks noGrp="1"/>
          </p:cNvSpPr>
          <p:nvPr>
            <p:ph type="title"/>
          </p:nvPr>
        </p:nvSpPr>
        <p:spPr>
          <a:xfrm>
            <a:off x="228600" y="438150"/>
            <a:ext cx="7848600" cy="400050"/>
          </a:xfrm>
        </p:spPr>
        <p:txBody>
          <a:bodyPr/>
          <a:lstStyle/>
          <a:p>
            <a:r>
              <a:rPr lang="en-US" dirty="0" smtClean="0"/>
              <a:t>Professional Skepticism Working Group (PSWG)</a:t>
            </a:r>
            <a:endParaRPr lang="en-US" dirty="0"/>
          </a:p>
        </p:txBody>
      </p:sp>
    </p:spTree>
    <p:extLst>
      <p:ext uri="{BB962C8B-B14F-4D97-AF65-F5344CB8AC3E}">
        <p14:creationId xmlns:p14="http://schemas.microsoft.com/office/powerpoint/2010/main" val="22577530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45876"/>
            <a:ext cx="8991600" cy="3063240"/>
          </a:xfrm>
        </p:spPr>
        <p:txBody>
          <a:bodyPr/>
          <a:lstStyle/>
          <a:p>
            <a:pPr lvl="0"/>
            <a:r>
              <a:rPr lang="en-US" sz="1800" dirty="0"/>
              <a:t>Being aware of </a:t>
            </a:r>
            <a:r>
              <a:rPr lang="en-US" sz="1800" i="1" dirty="0"/>
              <a:t>heuristics and biases </a:t>
            </a:r>
            <a:r>
              <a:rPr lang="en-US" sz="1800" dirty="0"/>
              <a:t>can assist auditors better mitigate the effect of those biases</a:t>
            </a:r>
          </a:p>
          <a:p>
            <a:pPr marL="342900" lvl="1" indent="-342900">
              <a:spcBef>
                <a:spcPts val="600"/>
              </a:spcBef>
              <a:buFontTx/>
              <a:buChar char="•"/>
            </a:pPr>
            <a:r>
              <a:rPr lang="en-US" sz="1800" dirty="0">
                <a:cs typeface="ＭＳ Ｐゴシック" charset="0"/>
              </a:rPr>
              <a:t>Accounting firms should create a culture that </a:t>
            </a:r>
            <a:r>
              <a:rPr lang="en-US" sz="1800" i="1" dirty="0">
                <a:cs typeface="ＭＳ Ｐゴシック" charset="0"/>
              </a:rPr>
              <a:t>rewards</a:t>
            </a:r>
            <a:r>
              <a:rPr lang="en-US" sz="1800" dirty="0">
                <a:cs typeface="ＭＳ Ｐゴシック" charset="0"/>
              </a:rPr>
              <a:t> auditors who exercise skeptical behavior or follow up on issues even if it does not result in an audit finding </a:t>
            </a:r>
          </a:p>
          <a:p>
            <a:pPr marL="342900" lvl="1" indent="-342900">
              <a:spcBef>
                <a:spcPts val="600"/>
              </a:spcBef>
              <a:buChar char="•"/>
            </a:pPr>
            <a:r>
              <a:rPr lang="en-US" sz="1800" dirty="0"/>
              <a:t>Change in </a:t>
            </a:r>
            <a:r>
              <a:rPr lang="en-US" sz="1800" i="1" dirty="0"/>
              <a:t>tone at the top </a:t>
            </a:r>
            <a:r>
              <a:rPr lang="en-US" sz="1800" dirty="0"/>
              <a:t>towards serving investors, rather than client is necessary</a:t>
            </a:r>
          </a:p>
          <a:p>
            <a:r>
              <a:rPr lang="en-US" sz="1800" dirty="0" smtClean="0"/>
              <a:t>Increased </a:t>
            </a:r>
            <a:r>
              <a:rPr lang="en-US" sz="1800" i="1" dirty="0" smtClean="0"/>
              <a:t>role for others </a:t>
            </a:r>
            <a:r>
              <a:rPr lang="en-US" sz="1800" dirty="0" smtClean="0"/>
              <a:t>(GPPC, Member bodies, regulators, including prudential and securities regulators, and TCWG, including audit committees)</a:t>
            </a:r>
          </a:p>
          <a:p>
            <a:pPr lvl="0"/>
            <a:r>
              <a:rPr lang="en-US" sz="1800" dirty="0" smtClean="0"/>
              <a:t>Research suggests </a:t>
            </a:r>
            <a:r>
              <a:rPr lang="en-US" sz="1800" dirty="0"/>
              <a:t>that appropriate application of professional skepticism is influenced by a person’s individual ethics and </a:t>
            </a:r>
            <a:r>
              <a:rPr lang="en-US" sz="1800" i="1" dirty="0" smtClean="0"/>
              <a:t>courage</a:t>
            </a:r>
          </a:p>
          <a:p>
            <a:pPr marL="347472" lvl="1" indent="0">
              <a:buNone/>
            </a:pPr>
            <a:endParaRPr lang="en-US" sz="1400"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Feedback from IAASB CAG</a:t>
            </a:r>
            <a:endParaRPr lang="en-US" dirty="0"/>
          </a:p>
        </p:txBody>
      </p:sp>
    </p:spTree>
    <p:extLst>
      <p:ext uri="{BB962C8B-B14F-4D97-AF65-F5344CB8AC3E}">
        <p14:creationId xmlns:p14="http://schemas.microsoft.com/office/powerpoint/2010/main" val="23819236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352550"/>
            <a:ext cx="8915400" cy="3063240"/>
          </a:xfrm>
        </p:spPr>
        <p:txBody>
          <a:bodyPr/>
          <a:lstStyle/>
          <a:p>
            <a:r>
              <a:rPr lang="en-US" dirty="0" smtClean="0"/>
              <a:t>To identify conceptual issues related to professional skepticism, broadly across the international standards (audit, ethics and education), and</a:t>
            </a:r>
          </a:p>
          <a:p>
            <a:pPr marL="804672" lvl="1" indent="-457200">
              <a:buFont typeface="+mj-lt"/>
              <a:buAutoNum type="alphaLcParenR"/>
            </a:pPr>
            <a:r>
              <a:rPr lang="en-US" dirty="0" smtClean="0"/>
              <a:t>Identify where further alignment may be needed, or where gaps may exist; and </a:t>
            </a:r>
          </a:p>
          <a:p>
            <a:pPr marL="804672" lvl="1" indent="-457200">
              <a:buFont typeface="+mj-lt"/>
              <a:buAutoNum type="alphaLcParenR"/>
            </a:pPr>
            <a:r>
              <a:rPr lang="en-US" dirty="0" smtClean="0"/>
              <a:t>Make observations, or recommendations for further action to be considered by the standard setting boards or others, as needed </a:t>
            </a:r>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PSWG Objective</a:t>
            </a:r>
            <a:endParaRPr lang="en-US" dirty="0"/>
          </a:p>
        </p:txBody>
      </p:sp>
    </p:spTree>
    <p:extLst>
      <p:ext uri="{BB962C8B-B14F-4D97-AF65-F5344CB8AC3E}">
        <p14:creationId xmlns:p14="http://schemas.microsoft.com/office/powerpoint/2010/main" val="35390420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16" y="1200150"/>
            <a:ext cx="9137822" cy="3063240"/>
          </a:xfrm>
        </p:spPr>
        <p:txBody>
          <a:bodyPr/>
          <a:lstStyle/>
          <a:p>
            <a:r>
              <a:rPr lang="en-US" sz="2200" dirty="0" smtClean="0"/>
              <a:t>Based on </a:t>
            </a:r>
            <a:r>
              <a:rPr lang="en-US" sz="2200" dirty="0"/>
              <a:t>extant </a:t>
            </a:r>
            <a:r>
              <a:rPr lang="en-US" sz="2200" dirty="0" smtClean="0"/>
              <a:t>international standards </a:t>
            </a:r>
            <a:r>
              <a:rPr lang="en-US" sz="2200" dirty="0"/>
              <a:t>(audit, ethics and education</a:t>
            </a:r>
            <a:r>
              <a:rPr lang="en-US" sz="2200" dirty="0" smtClean="0"/>
              <a:t>)</a:t>
            </a:r>
            <a:r>
              <a:rPr lang="en-US" dirty="0" smtClean="0"/>
              <a:t>: </a:t>
            </a:r>
          </a:p>
          <a:p>
            <a:pPr lvl="1">
              <a:buFont typeface="+mj-lt"/>
              <a:buAutoNum type="alphaLcParenR"/>
            </a:pPr>
            <a:r>
              <a:rPr lang="en-US" sz="1800" dirty="0" smtClean="0"/>
              <a:t>What is professional skepticism (PS)? Are the requirements and expectations clear? (e.g., Are the links between PS, and the concepts of assurance, evidence, engagement risk, due care, integrity, independence of mind, objectivity, and competence sufficiently clear and well understood?)</a:t>
            </a:r>
          </a:p>
          <a:p>
            <a:pPr lvl="1">
              <a:buFont typeface="+mj-lt"/>
              <a:buAutoNum type="alphaLcParenR"/>
            </a:pPr>
            <a:r>
              <a:rPr lang="en-US" sz="1800" dirty="0" smtClean="0"/>
              <a:t>What are the skills and competencies required for applying PS? </a:t>
            </a:r>
          </a:p>
          <a:p>
            <a:pPr lvl="1">
              <a:buFont typeface="+mj-lt"/>
              <a:buAutoNum type="alphaLcParenR"/>
            </a:pPr>
            <a:r>
              <a:rPr lang="en-US" sz="1800" dirty="0" smtClean="0"/>
              <a:t>What are the impediments affecting the consistent application of professional skepticism?</a:t>
            </a:r>
          </a:p>
          <a:p>
            <a:pPr marL="342900" lvl="1" indent="-342900">
              <a:spcBef>
                <a:spcPts val="600"/>
              </a:spcBef>
              <a:buChar char="•"/>
            </a:pPr>
            <a:r>
              <a:rPr lang="en-US" sz="2200" dirty="0" smtClean="0">
                <a:cs typeface="ＭＳ Ｐゴシック" charset="0"/>
              </a:rPr>
              <a:t>Based on the responses to a–c, </a:t>
            </a:r>
            <a:r>
              <a:rPr lang="en-US" sz="2200" dirty="0">
                <a:cs typeface="ＭＳ Ｐゴシック" charset="0"/>
              </a:rPr>
              <a:t>w</a:t>
            </a:r>
            <a:r>
              <a:rPr lang="en-US" sz="2200" dirty="0" smtClean="0">
                <a:cs typeface="ＭＳ Ｐゴシック" charset="0"/>
              </a:rPr>
              <a:t>hat </a:t>
            </a:r>
            <a:r>
              <a:rPr lang="en-US" sz="2200" dirty="0">
                <a:cs typeface="ＭＳ Ｐゴシック" charset="0"/>
              </a:rPr>
              <a:t>observations can be made </a:t>
            </a:r>
            <a:r>
              <a:rPr lang="en-US" sz="2200" dirty="0" smtClean="0">
                <a:cs typeface="ＭＳ Ｐゴシック" charset="0"/>
              </a:rPr>
              <a:t>about each suite of standards?</a:t>
            </a:r>
            <a:endParaRPr lang="en-US" sz="2200" dirty="0">
              <a:cs typeface="ＭＳ Ｐゴシック" charset="0"/>
            </a:endParaRPr>
          </a:p>
          <a:p>
            <a:endParaRPr lang="en-US" sz="2200" dirty="0" smtClean="0"/>
          </a:p>
          <a:p>
            <a:endParaRPr lang="en-US" dirty="0" smtClean="0"/>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76200" y="285750"/>
            <a:ext cx="8153400" cy="585820"/>
          </a:xfrm>
        </p:spPr>
        <p:txBody>
          <a:bodyPr/>
          <a:lstStyle/>
          <a:p>
            <a:r>
              <a:rPr lang="en-US" dirty="0" smtClean="0"/>
              <a:t>Key Questions Relevant for Determining a Way Forward  </a:t>
            </a:r>
            <a:endParaRPr lang="en-US" dirty="0"/>
          </a:p>
        </p:txBody>
      </p:sp>
    </p:spTree>
    <p:extLst>
      <p:ext uri="{BB962C8B-B14F-4D97-AF65-F5344CB8AC3E}">
        <p14:creationId xmlns:p14="http://schemas.microsoft.com/office/powerpoint/2010/main" val="32842196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193431" y="428625"/>
            <a:ext cx="7848600" cy="400050"/>
          </a:xfrm>
        </p:spPr>
        <p:txBody>
          <a:bodyPr/>
          <a:lstStyle/>
          <a:p>
            <a:r>
              <a:rPr lang="en-US" dirty="0" smtClean="0">
                <a:latin typeface="Arial" charset="0"/>
              </a:rPr>
              <a:t>IAASB Definition and Role of Professional Skepticism </a:t>
            </a:r>
            <a:endParaRPr lang="en-US" dirty="0">
              <a:latin typeface="Arial" charset="0"/>
            </a:endParaRPr>
          </a:p>
        </p:txBody>
      </p:sp>
      <p:sp>
        <p:nvSpPr>
          <p:cNvPr id="30723" name="Subtitle 15"/>
          <p:cNvSpPr>
            <a:spLocks noGrp="1"/>
          </p:cNvSpPr>
          <p:nvPr>
            <p:ph type="subTitle" idx="10"/>
          </p:nvPr>
        </p:nvSpPr>
        <p:spPr/>
        <p:txBody>
          <a:bodyPr/>
          <a:lstStyle/>
          <a:p>
            <a:endParaRPr lang="en-US" dirty="0">
              <a:latin typeface="Arial" charset="0"/>
            </a:endParaRPr>
          </a:p>
        </p:txBody>
      </p:sp>
      <p:sp>
        <p:nvSpPr>
          <p:cNvPr id="2" name="Content Placeholder 1"/>
          <p:cNvSpPr>
            <a:spLocks noGrp="1"/>
          </p:cNvSpPr>
          <p:nvPr>
            <p:ph idx="1"/>
          </p:nvPr>
        </p:nvSpPr>
        <p:spPr>
          <a:xfrm>
            <a:off x="0" y="1200150"/>
            <a:ext cx="9144000" cy="3276600"/>
          </a:xfrm>
        </p:spPr>
        <p:txBody>
          <a:bodyPr/>
          <a:lstStyle/>
          <a:p>
            <a:pPr>
              <a:spcBef>
                <a:spcPct val="20000"/>
              </a:spcBef>
            </a:pPr>
            <a:r>
              <a:rPr lang="en-US" sz="2000" dirty="0"/>
              <a:t>IAASB Definition</a:t>
            </a:r>
          </a:p>
          <a:p>
            <a:pPr marL="747522" lvl="1">
              <a:spcBef>
                <a:spcPts val="500"/>
              </a:spcBef>
              <a:buFont typeface="Arial" panose="020B0604020202020204" pitchFamily="34" charset="0"/>
              <a:buChar char="–"/>
            </a:pPr>
            <a:r>
              <a:rPr lang="en-US" sz="1750" dirty="0">
                <a:solidFill>
                  <a:srgbClr val="595959"/>
                </a:solidFill>
              </a:rPr>
              <a:t>Attitude that includes a questioning mind, being alert to conditions which may indicate possible </a:t>
            </a:r>
            <a:r>
              <a:rPr lang="en-US" sz="1750" u="sng" dirty="0">
                <a:solidFill>
                  <a:srgbClr val="595959"/>
                </a:solidFill>
              </a:rPr>
              <a:t>misstatement</a:t>
            </a:r>
            <a:r>
              <a:rPr lang="en-US" sz="1750" dirty="0">
                <a:solidFill>
                  <a:srgbClr val="595959"/>
                </a:solidFill>
              </a:rPr>
              <a:t> due to error or fraud, and a critical assessment of </a:t>
            </a:r>
            <a:r>
              <a:rPr lang="en-US" sz="1750" u="sng" dirty="0">
                <a:solidFill>
                  <a:srgbClr val="595959"/>
                </a:solidFill>
              </a:rPr>
              <a:t>evidence </a:t>
            </a:r>
          </a:p>
          <a:p>
            <a:pPr>
              <a:spcBef>
                <a:spcPct val="20000"/>
              </a:spcBef>
            </a:pPr>
            <a:r>
              <a:rPr lang="en-US" sz="2000" dirty="0"/>
              <a:t>Role</a:t>
            </a:r>
          </a:p>
          <a:p>
            <a:pPr marL="747522" lvl="1">
              <a:spcBef>
                <a:spcPts val="500"/>
              </a:spcBef>
              <a:buFont typeface="Arial" panose="020B0604020202020204" pitchFamily="34" charset="0"/>
              <a:buChar char="–"/>
            </a:pPr>
            <a:r>
              <a:rPr lang="en-US" sz="1750" dirty="0">
                <a:solidFill>
                  <a:srgbClr val="595959"/>
                </a:solidFill>
              </a:rPr>
              <a:t>Due to inclusion of reference to misstatement AND to evidence, concept is relevant for assurance engagements only – not for </a:t>
            </a:r>
            <a:r>
              <a:rPr lang="en-US" sz="1750" dirty="0" smtClean="0">
                <a:solidFill>
                  <a:srgbClr val="595959"/>
                </a:solidFill>
              </a:rPr>
              <a:t>AUP </a:t>
            </a:r>
            <a:r>
              <a:rPr lang="en-US" sz="1750" dirty="0">
                <a:solidFill>
                  <a:srgbClr val="595959"/>
                </a:solidFill>
              </a:rPr>
              <a:t>or compilation engagements (no mention of professional skepticism in ISRS 4400 or 4410) </a:t>
            </a:r>
          </a:p>
          <a:p>
            <a:pPr marL="747522" lvl="1">
              <a:spcBef>
                <a:spcPts val="500"/>
              </a:spcBef>
              <a:buFont typeface="Arial" panose="020B0604020202020204" pitchFamily="34" charset="0"/>
              <a:buChar char="–"/>
            </a:pPr>
            <a:r>
              <a:rPr lang="en-US" sz="1750" dirty="0">
                <a:solidFill>
                  <a:srgbClr val="595959"/>
                </a:solidFill>
              </a:rPr>
              <a:t>Assists in exercising professional </a:t>
            </a:r>
            <a:r>
              <a:rPr lang="en-US" sz="1750" dirty="0" smtClean="0">
                <a:solidFill>
                  <a:srgbClr val="595959"/>
                </a:solidFill>
              </a:rPr>
              <a:t>judgments </a:t>
            </a:r>
            <a:r>
              <a:rPr lang="en-US" sz="1750" dirty="0">
                <a:solidFill>
                  <a:srgbClr val="595959"/>
                </a:solidFill>
              </a:rPr>
              <a:t>to determine whether sufficient appropriate evidence has been obtained </a:t>
            </a:r>
          </a:p>
          <a:p>
            <a:pPr marL="400050" lvl="1" indent="0">
              <a:spcBef>
                <a:spcPts val="500"/>
              </a:spcBef>
              <a:buNone/>
            </a:pPr>
            <a:r>
              <a:rPr lang="en-US" sz="1750" dirty="0">
                <a:solidFill>
                  <a:schemeClr val="accent1"/>
                </a:solidFill>
              </a:rPr>
              <a:t>=&gt; Critical for all evidence-based decisions in all assurance engagements</a:t>
            </a:r>
          </a:p>
          <a:p>
            <a:pPr marL="347472" lvl="1" indent="0">
              <a:buNone/>
            </a:pPr>
            <a:endParaRPr lang="de-DE" sz="1200" dirty="0"/>
          </a:p>
        </p:txBody>
      </p:sp>
    </p:spTree>
    <p:extLst>
      <p:ext uri="{BB962C8B-B14F-4D97-AF65-F5344CB8AC3E}">
        <p14:creationId xmlns:p14="http://schemas.microsoft.com/office/powerpoint/2010/main" val="40977302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PS in the Ethics Code</a:t>
            </a:r>
            <a:endParaRPr lang="en-US" dirty="0">
              <a:latin typeface="Arial" charset="0"/>
            </a:endParaRPr>
          </a:p>
        </p:txBody>
      </p:sp>
      <p:sp>
        <p:nvSpPr>
          <p:cNvPr id="30723" name="Subtitle 15"/>
          <p:cNvSpPr>
            <a:spLocks noGrp="1"/>
          </p:cNvSpPr>
          <p:nvPr>
            <p:ph type="subTitle" idx="10"/>
          </p:nvPr>
        </p:nvSpPr>
        <p:spPr/>
        <p:txBody>
          <a:bodyPr/>
          <a:lstStyle/>
          <a:p>
            <a:endParaRPr lang="en-US" dirty="0">
              <a:latin typeface="Arial" charset="0"/>
            </a:endParaRPr>
          </a:p>
        </p:txBody>
      </p:sp>
      <p:sp>
        <p:nvSpPr>
          <p:cNvPr id="2" name="Content Placeholder 1"/>
          <p:cNvSpPr>
            <a:spLocks noGrp="1"/>
          </p:cNvSpPr>
          <p:nvPr>
            <p:ph idx="1"/>
          </p:nvPr>
        </p:nvSpPr>
        <p:spPr>
          <a:xfrm>
            <a:off x="0" y="1352550"/>
            <a:ext cx="8991600" cy="3200400"/>
          </a:xfrm>
        </p:spPr>
        <p:txBody>
          <a:bodyPr/>
          <a:lstStyle/>
          <a:p>
            <a:pPr marL="347472" lvl="1" indent="0">
              <a:buNone/>
            </a:pPr>
            <a:r>
              <a:rPr lang="de-DE" sz="2200" dirty="0" smtClean="0">
                <a:latin typeface="Arial" charset="0"/>
              </a:rPr>
              <a:t>Independence </a:t>
            </a:r>
            <a:r>
              <a:rPr lang="de-DE" sz="2200" dirty="0">
                <a:latin typeface="Arial" charset="0"/>
              </a:rPr>
              <a:t>of Mind: The state of mind that permits the expression of a conclusion without being affected  by influences that compromise professional judgment, thereby allowing an individual to act with integrity and exercise </a:t>
            </a:r>
            <a:r>
              <a:rPr lang="de-DE" sz="2200" u="sng" dirty="0">
                <a:latin typeface="Arial" charset="0"/>
              </a:rPr>
              <a:t>objectivity</a:t>
            </a:r>
            <a:r>
              <a:rPr lang="de-DE" sz="2200" dirty="0">
                <a:latin typeface="Arial" charset="0"/>
              </a:rPr>
              <a:t> and </a:t>
            </a:r>
            <a:r>
              <a:rPr lang="de-DE" sz="2200" i="1" dirty="0">
                <a:latin typeface="Arial" charset="0"/>
              </a:rPr>
              <a:t>professional skepticism </a:t>
            </a:r>
            <a:r>
              <a:rPr lang="de-DE" sz="2200" dirty="0">
                <a:latin typeface="Arial" charset="0"/>
              </a:rPr>
              <a:t>(Code of Ethics, Sec. 290.6)</a:t>
            </a:r>
            <a:endParaRPr lang="de-DE" sz="2200" dirty="0" smtClean="0">
              <a:latin typeface="Arial" charset="0"/>
            </a:endParaRPr>
          </a:p>
          <a:p>
            <a:pPr lvl="1">
              <a:buFont typeface="Arial" panose="020B0604020202020204" pitchFamily="34" charset="0"/>
              <a:buChar char="•"/>
            </a:pPr>
            <a:r>
              <a:rPr lang="en-US" sz="2200" dirty="0">
                <a:latin typeface="Arial" charset="0"/>
              </a:rPr>
              <a:t>Objectivity – to not allow bias, conflict of interest or undue influence of others to override professional or business </a:t>
            </a:r>
            <a:r>
              <a:rPr lang="en-US" sz="2200" dirty="0" smtClean="0">
                <a:latin typeface="Arial" charset="0"/>
              </a:rPr>
              <a:t>judgments</a:t>
            </a:r>
          </a:p>
          <a:p>
            <a:pPr marL="347472" lvl="1" indent="0">
              <a:buNone/>
            </a:pPr>
            <a:r>
              <a:rPr lang="de-DE" sz="1800" dirty="0" smtClean="0">
                <a:solidFill>
                  <a:schemeClr val="accent1"/>
                </a:solidFill>
                <a:latin typeface="Arial" charset="0"/>
              </a:rPr>
              <a:t>=&gt; Cognitive biases are primarily captured by the concept of objectivity</a:t>
            </a:r>
            <a:r>
              <a:rPr lang="de-DE" sz="1800" dirty="0">
                <a:solidFill>
                  <a:schemeClr val="accent1"/>
                </a:solidFill>
                <a:latin typeface="Arial" charset="0"/>
              </a:rPr>
              <a:t> </a:t>
            </a:r>
            <a:r>
              <a:rPr lang="de-DE" sz="1800" dirty="0" smtClean="0">
                <a:solidFill>
                  <a:schemeClr val="accent1"/>
                </a:solidFill>
                <a:latin typeface="Arial" charset="0"/>
              </a:rPr>
              <a:t>– not PS</a:t>
            </a:r>
          </a:p>
        </p:txBody>
      </p:sp>
    </p:spTree>
    <p:extLst>
      <p:ext uri="{BB962C8B-B14F-4D97-AF65-F5344CB8AC3E}">
        <p14:creationId xmlns:p14="http://schemas.microsoft.com/office/powerpoint/2010/main" val="3346187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848600" cy="400050"/>
          </a:xfrm>
        </p:spPr>
        <p:txBody>
          <a:bodyPr/>
          <a:lstStyle/>
          <a:p>
            <a:r>
              <a:rPr lang="en-US" dirty="0" smtClean="0">
                <a:latin typeface="Arial" charset="0"/>
              </a:rPr>
              <a:t>PS in the Education Standards</a:t>
            </a:r>
            <a:endParaRPr lang="en-US" dirty="0">
              <a:latin typeface="Arial" charset="0"/>
            </a:endParaRPr>
          </a:p>
        </p:txBody>
      </p:sp>
      <p:sp>
        <p:nvSpPr>
          <p:cNvPr id="30723" name="Subtitle 15"/>
          <p:cNvSpPr>
            <a:spLocks noGrp="1"/>
          </p:cNvSpPr>
          <p:nvPr>
            <p:ph type="subTitle" idx="10"/>
          </p:nvPr>
        </p:nvSpPr>
        <p:spPr/>
        <p:txBody>
          <a:bodyPr/>
          <a:lstStyle/>
          <a:p>
            <a:endParaRPr lang="en-US" dirty="0">
              <a:latin typeface="Arial" charset="0"/>
            </a:endParaRPr>
          </a:p>
        </p:txBody>
      </p:sp>
      <p:sp>
        <p:nvSpPr>
          <p:cNvPr id="2" name="Content Placeholder 1"/>
          <p:cNvSpPr>
            <a:spLocks noGrp="1"/>
          </p:cNvSpPr>
          <p:nvPr>
            <p:ph idx="1"/>
          </p:nvPr>
        </p:nvSpPr>
        <p:spPr>
          <a:xfrm>
            <a:off x="0" y="1352550"/>
            <a:ext cx="9144000" cy="3352800"/>
          </a:xfrm>
        </p:spPr>
        <p:txBody>
          <a:bodyPr/>
          <a:lstStyle/>
          <a:p>
            <a:pPr marL="342900" lvl="1" indent="-342900">
              <a:spcBef>
                <a:spcPct val="20000"/>
              </a:spcBef>
              <a:buChar char="•"/>
            </a:pPr>
            <a:r>
              <a:rPr lang="de-DE" dirty="0">
                <a:cs typeface="ＭＳ Ｐゴシック" charset="0"/>
              </a:rPr>
              <a:t>IFAC member bodies shall prescribe the learning outcomes for professional skills…. (IES 3 Rev.) A competence area is a category for which a set of related learning outcomes can </a:t>
            </a:r>
            <a:r>
              <a:rPr lang="de-DE" dirty="0" err="1">
                <a:cs typeface="ＭＳ Ｐゴシック" charset="0"/>
              </a:rPr>
              <a:t>be</a:t>
            </a:r>
            <a:r>
              <a:rPr lang="de-DE" dirty="0">
                <a:cs typeface="ＭＳ Ｐゴシック" charset="0"/>
              </a:rPr>
              <a:t> </a:t>
            </a:r>
            <a:r>
              <a:rPr lang="de-DE" dirty="0" err="1" smtClean="0">
                <a:cs typeface="ＭＳ Ｐゴシック" charset="0"/>
              </a:rPr>
              <a:t>specified</a:t>
            </a:r>
            <a:endParaRPr lang="de-DE" dirty="0" smtClean="0">
              <a:cs typeface="ＭＳ Ｐゴシック" charset="0"/>
            </a:endParaRPr>
          </a:p>
          <a:p>
            <a:pPr marL="342900" lvl="1" indent="-342900">
              <a:spcBef>
                <a:spcPct val="20000"/>
              </a:spcBef>
              <a:buChar char="•"/>
            </a:pPr>
            <a:endParaRPr lang="de-DE" dirty="0" smtClean="0">
              <a:latin typeface="Arial" charset="0"/>
            </a:endParaRPr>
          </a:p>
          <a:p>
            <a:pPr marL="342900" lvl="1" indent="-342900">
              <a:spcBef>
                <a:spcPct val="20000"/>
              </a:spcBef>
              <a:buChar char="•"/>
            </a:pPr>
            <a:r>
              <a:rPr lang="de-DE" dirty="0" smtClean="0">
                <a:latin typeface="Arial" charset="0"/>
              </a:rPr>
              <a:t>Competence Area Personal </a:t>
            </a:r>
            <a:r>
              <a:rPr lang="de-DE" dirty="0">
                <a:latin typeface="Arial" charset="0"/>
              </a:rPr>
              <a:t>(level of Proficiency </a:t>
            </a:r>
            <a:r>
              <a:rPr lang="de-DE" dirty="0" smtClean="0">
                <a:latin typeface="Arial" charset="0"/>
              </a:rPr>
              <a:t>intermediate), Learning outcome: </a:t>
            </a:r>
            <a:r>
              <a:rPr lang="de-DE" dirty="0">
                <a:latin typeface="Arial" charset="0"/>
              </a:rPr>
              <a:t>Apply </a:t>
            </a:r>
            <a:r>
              <a:rPr lang="de-DE" i="1" dirty="0">
                <a:latin typeface="Arial" charset="0"/>
              </a:rPr>
              <a:t>professional skepticism </a:t>
            </a:r>
            <a:r>
              <a:rPr lang="de-DE" dirty="0">
                <a:latin typeface="Arial" charset="0"/>
              </a:rPr>
              <a:t>through questioning and critically assessing </a:t>
            </a:r>
            <a:r>
              <a:rPr lang="de-DE" u="sng" dirty="0">
                <a:latin typeface="Arial" charset="0"/>
              </a:rPr>
              <a:t>all information</a:t>
            </a:r>
            <a:r>
              <a:rPr lang="de-DE" dirty="0">
                <a:latin typeface="Arial" charset="0"/>
              </a:rPr>
              <a:t> </a:t>
            </a:r>
            <a:r>
              <a:rPr lang="de-DE" dirty="0" smtClean="0">
                <a:latin typeface="Arial" charset="0"/>
              </a:rPr>
              <a:t>[=&gt; beyond evidence] (</a:t>
            </a:r>
            <a:r>
              <a:rPr lang="de-DE" dirty="0">
                <a:latin typeface="Arial" charset="0"/>
              </a:rPr>
              <a:t>IES 3 </a:t>
            </a:r>
            <a:r>
              <a:rPr lang="de-DE" dirty="0" smtClean="0">
                <a:latin typeface="Arial" charset="0"/>
              </a:rPr>
              <a:t>Rev.)</a:t>
            </a:r>
            <a:endParaRPr lang="de-DE" dirty="0">
              <a:latin typeface="Arial" charset="0"/>
            </a:endParaRPr>
          </a:p>
        </p:txBody>
      </p:sp>
    </p:spTree>
    <p:extLst>
      <p:ext uri="{BB962C8B-B14F-4D97-AF65-F5344CB8AC3E}">
        <p14:creationId xmlns:p14="http://schemas.microsoft.com/office/powerpoint/2010/main" val="8144472"/>
      </p:ext>
    </p:extLst>
  </p:cSld>
  <p:clrMapOvr>
    <a:masterClrMapping/>
  </p:clrMapOvr>
  <p:timing>
    <p:tnLst>
      <p:par>
        <p:cTn id="1" dur="indefinite" restart="never" nodeType="tmRoot"/>
      </p:par>
    </p:tnLst>
  </p:timing>
</p:sld>
</file>

<file path=ppt/theme/theme1.xml><?xml version="1.0" encoding="utf-8"?>
<a:theme xmlns:a="http://schemas.openxmlformats.org/drawingml/2006/main" name="IAASB_Powerpoint_template_ORANGE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AASB_Powerpoint_template_ORANGE RIBBON_WIDESCREEN" id="{76668B51-55C5-4631-9F8E-1C2D3EBDF4B6}" vid="{7BE31817-7DFA-4EF6-9B51-98C82336389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IAASB_Powerpoint_template_ORANGE RIBBON_WIDESCREEN</Template>
  <TotalTime>5</TotalTime>
  <Words>1431</Words>
  <Application>Microsoft Office PowerPoint</Application>
  <PresentationFormat>On-screen Show (16:9)</PresentationFormat>
  <Paragraphs>147</Paragraphs>
  <Slides>15</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ＭＳ Ｐゴシック</vt:lpstr>
      <vt:lpstr>ＭＳ Ｐゴシック</vt:lpstr>
      <vt:lpstr>Arial</vt:lpstr>
      <vt:lpstr>Calibri</vt:lpstr>
      <vt:lpstr>ヒラギノ角ゴ Pro W3</vt:lpstr>
      <vt:lpstr>IAASB_Powerpoint_template_ORANGE RIBBON_WIDESCREEN</vt:lpstr>
      <vt:lpstr>Professional Skepticism </vt:lpstr>
      <vt:lpstr>Why Tackle Professional Skepticism (PS) Now?</vt:lpstr>
      <vt:lpstr>Professional Skepticism Working Group (PSWG)</vt:lpstr>
      <vt:lpstr>Feedback from IAASB CAG</vt:lpstr>
      <vt:lpstr>PSWG Objective</vt:lpstr>
      <vt:lpstr>Key Questions Relevant for Determining a Way Forward  </vt:lpstr>
      <vt:lpstr>IAASB Definition and Role of Professional Skepticism </vt:lpstr>
      <vt:lpstr>PS in the Ethics Code</vt:lpstr>
      <vt:lpstr>PS in the Education Standards</vt:lpstr>
      <vt:lpstr>PS in the Education Standards (continue)</vt:lpstr>
      <vt:lpstr>Necessary Conditions</vt:lpstr>
      <vt:lpstr>Examples of Impediments/Deficiencies,  Mitigating Factors, and Key Players</vt:lpstr>
      <vt:lpstr>“Levels” of Professional Skepticism (PS) – A Research Concept </vt:lpstr>
      <vt:lpstr>Where Do We Go From Here?</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Beverley Bahlmann</dc:creator>
  <cp:lastModifiedBy>Diane Jules</cp:lastModifiedBy>
  <cp:revision>148</cp:revision>
  <cp:lastPrinted>2011-09-27T17:54:21Z</cp:lastPrinted>
  <dcterms:created xsi:type="dcterms:W3CDTF">2014-08-11T13:59:42Z</dcterms:created>
  <dcterms:modified xsi:type="dcterms:W3CDTF">2015-09-21T18:35:24Z</dcterms:modified>
</cp:coreProperties>
</file>