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sldIdLst>
    <p:sldId id="270" r:id="rId2"/>
    <p:sldId id="290" r:id="rId3"/>
    <p:sldId id="271" r:id="rId4"/>
    <p:sldId id="282" r:id="rId5"/>
    <p:sldId id="283" r:id="rId6"/>
    <p:sldId id="288" r:id="rId7"/>
    <p:sldId id="285" r:id="rId8"/>
    <p:sldId id="286" r:id="rId9"/>
    <p:sldId id="281" r:id="rId10"/>
    <p:sldId id="289" r:id="rId11"/>
    <p:sldId id="279" r:id="rId1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leen Healy" initials="KH" lastIdx="1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 varScale="1">
        <p:scale>
          <a:sx n="118" d="100"/>
          <a:sy n="118" d="100"/>
        </p:scale>
        <p:origin x="427" y="8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1464" indent="-2890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609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853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0977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341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0585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829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073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04296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0688" y="703263"/>
            <a:ext cx="6262687" cy="3522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65772" indent="-29452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78111" indent="-2356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49356" indent="-2356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120601" indent="-2356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91844" indent="-2356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63089" indent="-2356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534334" indent="-2356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4005578" indent="-23562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099508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Other Suggest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ed Improvements include: 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Statement about independence and other ethical responsibilities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Naming of the engagement partner (listed entities)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Improved description of auditor responsibilities and key features of the audit</a:t>
            </a:r>
            <a:endParaRPr lang="en-US" dirty="0" smtClean="0">
              <a:solidFill>
                <a:srgbClr val="595959"/>
              </a:solidFill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1464" indent="-2890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609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853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0977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341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0585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829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073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90032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96875" y="692150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Other Suggest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ed Improvements include: 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Statement about independence and other ethical responsibilities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Naming of the engagement partner (listed entities)</a:t>
            </a:r>
          </a:p>
          <a:p>
            <a:pPr marL="756088" lvl="1" indent="-351454">
              <a:spcBef>
                <a:spcPts val="606"/>
              </a:spcBef>
              <a:buFont typeface="Arial" panose="020B0604020202020204" pitchFamily="34" charset="0"/>
              <a:buChar char="–"/>
            </a:pPr>
            <a:r>
              <a:rPr lang="en-US" dirty="0" smtClean="0">
                <a:solidFill>
                  <a:srgbClr val="595959"/>
                </a:solidFill>
              </a:rPr>
              <a:t>Improved description of auditor responsibilities and key features of the audit</a:t>
            </a:r>
            <a:endParaRPr lang="en-US" dirty="0" smtClean="0">
              <a:solidFill>
                <a:srgbClr val="595959"/>
              </a:solidFill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1464" indent="-2890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609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8538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0977" indent="-23121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341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05855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829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0734" indent="-2312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60448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4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asb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729430" y="3829050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www.iaasb.org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1735"/>
            <a:ext cx="9140971" cy="125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endParaRPr lang="en-US" sz="800" dirty="0" smtClean="0">
              <a:solidFill>
                <a:schemeClr val="bg2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Innovation Working Group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4191000" cy="1314450"/>
          </a:xfrm>
        </p:spPr>
        <p:txBody>
          <a:bodyPr/>
          <a:lstStyle/>
          <a:p>
            <a:endParaRPr lang="en-US" dirty="0" smtClean="0">
              <a:latin typeface="Arial" charset="0"/>
            </a:endParaRPr>
          </a:p>
          <a:p>
            <a:r>
              <a:rPr lang="en-US" dirty="0"/>
              <a:t>Dan Montgomery, Chair, </a:t>
            </a:r>
            <a:r>
              <a:rPr lang="en-US" dirty="0" smtClean="0"/>
              <a:t>Innovation </a:t>
            </a:r>
            <a:r>
              <a:rPr lang="en-US" dirty="0"/>
              <a:t>Working Group</a:t>
            </a:r>
          </a:p>
          <a:p>
            <a:pPr>
              <a:spcBef>
                <a:spcPts val="6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/>
              <a:t>Agenda Item </a:t>
            </a:r>
            <a:r>
              <a:rPr lang="en-US" dirty="0" smtClean="0"/>
              <a:t>8-A</a:t>
            </a:r>
            <a:endParaRPr lang="en-US" dirty="0"/>
          </a:p>
          <a:p>
            <a:r>
              <a:rPr lang="en-US" smtClean="0"/>
              <a:t>IAASB Meeting</a:t>
            </a:r>
            <a:r>
              <a:rPr lang="en-US" dirty="0"/>
              <a:t>, </a:t>
            </a:r>
            <a:r>
              <a:rPr lang="en-US" smtClean="0"/>
              <a:t>September </a:t>
            </a:r>
            <a:r>
              <a:rPr lang="en-US" smtClean="0"/>
              <a:t>15-19</a:t>
            </a:r>
            <a:r>
              <a:rPr lang="en-US" dirty="0" smtClean="0"/>
              <a:t>, </a:t>
            </a:r>
            <a:r>
              <a:rPr lang="en-US" dirty="0"/>
              <a:t>2014</a:t>
            </a:r>
          </a:p>
          <a:p>
            <a:r>
              <a:rPr lang="en-US" dirty="0">
                <a:latin typeface="Arial" charset="0"/>
              </a:rPr>
              <a:t>New York, USA</a:t>
            </a:r>
          </a:p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83274"/>
          </a:xfrm>
        </p:spPr>
        <p:txBody>
          <a:bodyPr/>
          <a:lstStyle/>
          <a:p>
            <a:r>
              <a:rPr lang="en-US" dirty="0"/>
              <a:t>Increased interaction on new and emerging issues relevant to international standard setting </a:t>
            </a:r>
            <a:r>
              <a:rPr lang="en-US" dirty="0" smtClean="0"/>
              <a:t>is viewed </a:t>
            </a:r>
            <a:r>
              <a:rPr lang="en-US" dirty="0"/>
              <a:t>as </a:t>
            </a:r>
            <a:r>
              <a:rPr lang="en-US" dirty="0" smtClean="0"/>
              <a:t>essential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400" dirty="0"/>
              <a:t>Two new WGs will serve the basis for future standard-setting and other activities in the Work Plan for 2015 and </a:t>
            </a:r>
            <a:r>
              <a:rPr lang="en-US" sz="2400" dirty="0" smtClean="0"/>
              <a:t>beyond</a:t>
            </a:r>
            <a:endParaRPr lang="en-US" sz="2400" dirty="0"/>
          </a:p>
          <a:p>
            <a:r>
              <a:rPr lang="en-US" dirty="0" smtClean="0"/>
              <a:t>Innovation WG able to focus monitoring efforts on other identified and emerging topics</a:t>
            </a:r>
          </a:p>
          <a:p>
            <a:pPr lvl="1"/>
            <a:r>
              <a:rPr lang="en-US" dirty="0" smtClean="0"/>
              <a:t>Important to strategy development and consideration of new topics for the 2017–2019 Work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08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9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Purpose of the Session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 the Board’s agreement on the operating objectives and focus of the Innovation WG </a:t>
            </a:r>
          </a:p>
          <a:p>
            <a:r>
              <a:rPr lang="en-US" dirty="0" smtClean="0"/>
              <a:t>Obtain the Board’s input on the Innovation WG’s recommendation to form separate Working Groups to commence further work on:</a:t>
            </a:r>
            <a:endParaRPr lang="en-US" dirty="0"/>
          </a:p>
          <a:p>
            <a:pPr lvl="1"/>
            <a:r>
              <a:rPr lang="en-US" dirty="0" smtClean="0"/>
              <a:t>Integrated Reporting &lt;IR&gt;</a:t>
            </a:r>
          </a:p>
          <a:p>
            <a:pPr lvl="1"/>
            <a:r>
              <a:rPr lang="en-US" dirty="0" smtClean="0"/>
              <a:t>Data Analytics and the effect on the </a:t>
            </a:r>
            <a:r>
              <a:rPr lang="en-US" dirty="0"/>
              <a:t>a</a:t>
            </a:r>
            <a:r>
              <a:rPr lang="en-US" dirty="0" smtClean="0"/>
              <a:t>udit</a:t>
            </a:r>
            <a:endParaRPr lang="en-US" dirty="0"/>
          </a:p>
          <a:p>
            <a:pPr marL="342900" lvl="1" indent="-342900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buFontTx/>
              <a:buChar char="•"/>
              <a:defRPr/>
            </a:pPr>
            <a:endParaRPr lang="en-US" sz="2400" dirty="0">
              <a:solidFill>
                <a:srgbClr val="595959"/>
              </a:solidFill>
              <a:cs typeface="ＭＳ Ｐゴシック" charset="0"/>
            </a:endParaRPr>
          </a:p>
          <a:p>
            <a:pPr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–"/>
              <a:defRPr/>
            </a:pP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Innovation WG Objectives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i="1" dirty="0"/>
              <a:t>I</a:t>
            </a:r>
            <a:r>
              <a:rPr lang="en-US" i="1" dirty="0" smtClean="0"/>
              <a:t>dentify</a:t>
            </a:r>
            <a:r>
              <a:rPr lang="en-US" dirty="0" smtClean="0"/>
              <a:t> </a:t>
            </a:r>
            <a:r>
              <a:rPr lang="en-US" dirty="0"/>
              <a:t>emerging areas with relevance to auditing, assurance and related services and therefore relevant to the work of the </a:t>
            </a:r>
            <a:r>
              <a:rPr lang="en-US" dirty="0" smtClean="0"/>
              <a:t>IAASB</a:t>
            </a:r>
            <a:endParaRPr lang="en-US" dirty="0"/>
          </a:p>
          <a:p>
            <a:pPr marL="1033272" lvl="1"/>
            <a:r>
              <a:rPr lang="en-US" sz="1800" i="1" dirty="0" smtClean="0"/>
              <a:t>Monitor </a:t>
            </a:r>
            <a:r>
              <a:rPr lang="en-US" sz="1800" dirty="0" smtClean="0"/>
              <a:t>developments and </a:t>
            </a:r>
            <a:r>
              <a:rPr lang="en-US" sz="1800" i="1" dirty="0" smtClean="0"/>
              <a:t>update</a:t>
            </a:r>
            <a:r>
              <a:rPr lang="en-US" sz="1800" dirty="0" smtClean="0"/>
              <a:t> </a:t>
            </a:r>
            <a:r>
              <a:rPr lang="en-US" sz="1800" dirty="0"/>
              <a:t>the IAASB </a:t>
            </a:r>
            <a:r>
              <a:rPr lang="en-US" sz="1800" dirty="0" smtClean="0"/>
              <a:t>and CAG </a:t>
            </a:r>
            <a:r>
              <a:rPr lang="en-US" sz="1800" dirty="0"/>
              <a:t>at least annually </a:t>
            </a:r>
            <a:r>
              <a:rPr lang="en-US" sz="1800" dirty="0" smtClean="0"/>
              <a:t>(September) on emerging </a:t>
            </a:r>
            <a:r>
              <a:rPr lang="en-US" sz="1800" dirty="0"/>
              <a:t>topics </a:t>
            </a:r>
            <a:r>
              <a:rPr lang="en-US" sz="1800" dirty="0" smtClean="0"/>
              <a:t>and the </a:t>
            </a:r>
            <a:r>
              <a:rPr lang="en-US" sz="1800" dirty="0"/>
              <a:t>priority topics </a:t>
            </a:r>
            <a:r>
              <a:rPr lang="en-US" sz="1800" dirty="0" smtClean="0"/>
              <a:t>identified for Innovation WG </a:t>
            </a:r>
            <a:r>
              <a:rPr lang="en-US" sz="1800" dirty="0"/>
              <a:t>attention </a:t>
            </a:r>
          </a:p>
          <a:p>
            <a:pPr marL="1033272" lvl="1"/>
            <a:r>
              <a:rPr lang="en-US" sz="1800" dirty="0" smtClean="0"/>
              <a:t>Further </a:t>
            </a:r>
            <a:r>
              <a:rPr lang="en-US" sz="1800" i="1" dirty="0" smtClean="0"/>
              <a:t>inform</a:t>
            </a:r>
            <a:r>
              <a:rPr lang="en-US" sz="1800" dirty="0" smtClean="0"/>
              <a:t> </a:t>
            </a:r>
            <a:r>
              <a:rPr lang="en-US" sz="1800" dirty="0"/>
              <a:t>the IAASB </a:t>
            </a:r>
            <a:r>
              <a:rPr lang="en-US" sz="1800" dirty="0" smtClean="0"/>
              <a:t>and CAG </a:t>
            </a:r>
            <a:r>
              <a:rPr lang="en-US" sz="1800" dirty="0"/>
              <a:t>about </a:t>
            </a:r>
            <a:r>
              <a:rPr lang="en-US" sz="1800" dirty="0" smtClean="0"/>
              <a:t>selected topics, as necessary to provide background and increase awareness </a:t>
            </a:r>
            <a:r>
              <a:rPr lang="en-US" sz="1800" dirty="0"/>
              <a:t> </a:t>
            </a:r>
          </a:p>
          <a:p>
            <a:r>
              <a:rPr lang="en-US" i="1" dirty="0"/>
              <a:t>R</a:t>
            </a:r>
            <a:r>
              <a:rPr lang="en-US" i="1" dirty="0" smtClean="0"/>
              <a:t>ecommend</a:t>
            </a:r>
            <a:r>
              <a:rPr lang="en-US" dirty="0" smtClean="0"/>
              <a:t> </a:t>
            </a:r>
            <a:r>
              <a:rPr lang="en-US" dirty="0"/>
              <a:t>action(s) to the </a:t>
            </a:r>
            <a:r>
              <a:rPr lang="en-US" dirty="0" smtClean="0"/>
              <a:t>IAASB</a:t>
            </a:r>
            <a:endParaRPr lang="en-US" sz="2400" dirty="0">
              <a:solidFill>
                <a:srgbClr val="595959"/>
              </a:solidFill>
              <a:cs typeface="ＭＳ Ｐゴシック" charset="0"/>
            </a:endParaRPr>
          </a:p>
          <a:p>
            <a:pPr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–"/>
              <a:defRPr/>
            </a:pP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1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Sources of Input to the Innovation WG</a:t>
            </a:r>
            <a:endParaRPr lang="en-US" sz="16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3656" y="1200150"/>
            <a:ext cx="8654143" cy="3352800"/>
          </a:xfrm>
        </p:spPr>
        <p:txBody>
          <a:bodyPr/>
          <a:lstStyle/>
          <a:p>
            <a:r>
              <a:rPr lang="en-US" dirty="0" smtClean="0"/>
              <a:t>Principal sources</a:t>
            </a:r>
          </a:p>
          <a:p>
            <a:pPr lvl="1"/>
            <a:r>
              <a:rPr lang="en-US" dirty="0" smtClean="0"/>
              <a:t>NSS (annual meeting as well as increased ongoing interaction)  </a:t>
            </a:r>
          </a:p>
          <a:p>
            <a:pPr lvl="1"/>
            <a:r>
              <a:rPr lang="en-US" dirty="0" smtClean="0"/>
              <a:t>CAG</a:t>
            </a:r>
          </a:p>
          <a:p>
            <a:r>
              <a:rPr lang="en-US" dirty="0" smtClean="0"/>
              <a:t>Other sources</a:t>
            </a:r>
          </a:p>
          <a:p>
            <a:pPr lvl="1"/>
            <a:r>
              <a:rPr lang="en-US" dirty="0" smtClean="0"/>
              <a:t>Forum of Firms and </a:t>
            </a:r>
            <a:r>
              <a:rPr lang="en-US" dirty="0"/>
              <a:t>o</a:t>
            </a:r>
            <a:r>
              <a:rPr lang="en-US" dirty="0" smtClean="0"/>
              <a:t>utreach with firm assurance leadership</a:t>
            </a:r>
            <a:endParaRPr lang="en-US" strike="sngStrike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Other outreach, in particular with organizations addressing specific topics (including IFAC) </a:t>
            </a:r>
          </a:p>
          <a:p>
            <a:pPr lvl="1"/>
            <a:r>
              <a:rPr lang="en-US" dirty="0"/>
              <a:t>Strategy and Work Plan consultation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31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61110"/>
            <a:ext cx="8458200" cy="3291840"/>
          </a:xfrm>
        </p:spPr>
        <p:txBody>
          <a:bodyPr/>
          <a:lstStyle/>
          <a:p>
            <a:r>
              <a:rPr lang="en-US" sz="2200" dirty="0" smtClean="0"/>
              <a:t>Timing is based on the</a:t>
            </a:r>
            <a:r>
              <a:rPr lang="en-US" sz="2200" dirty="0" smtClean="0">
                <a:solidFill>
                  <a:schemeClr val="bg2"/>
                </a:solidFill>
              </a:rPr>
              <a:t> </a:t>
            </a:r>
            <a:r>
              <a:rPr lang="en-US" sz="2200" dirty="0" smtClean="0"/>
              <a:t>perceived need </a:t>
            </a:r>
            <a:r>
              <a:rPr lang="en-US" sz="2200" dirty="0"/>
              <a:t>for </a:t>
            </a:r>
            <a:r>
              <a:rPr lang="en-US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</a:t>
            </a:r>
            <a:r>
              <a:rPr lang="en-US" sz="2200" dirty="0"/>
              <a:t> </a:t>
            </a:r>
            <a:r>
              <a:rPr lang="en-US" sz="2200" dirty="0" smtClean="0"/>
              <a:t>IAASB to proactively engage on a </a:t>
            </a:r>
            <a:r>
              <a:rPr lang="en-US" sz="2200" dirty="0"/>
              <a:t>topic </a:t>
            </a:r>
            <a:endParaRPr lang="en-US" sz="2200" dirty="0" smtClean="0"/>
          </a:p>
          <a:p>
            <a:r>
              <a:rPr lang="en-US" sz="2200" dirty="0" smtClean="0"/>
              <a:t>Recommendation to commence activity beyond ongoing monitoring, including the </a:t>
            </a:r>
            <a:r>
              <a:rPr lang="en-US" sz="2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creation of a separate Working Group, is </a:t>
            </a:r>
            <a:r>
              <a:rPr lang="en-US" sz="2200" dirty="0" smtClean="0"/>
              <a:t>premised on:</a:t>
            </a:r>
          </a:p>
          <a:p>
            <a:pPr lvl="1"/>
            <a:r>
              <a:rPr lang="en-US" dirty="0"/>
              <a:t>Market needs and demands for services in these emerging areas</a:t>
            </a:r>
          </a:p>
          <a:p>
            <a:pPr lvl="1"/>
            <a:r>
              <a:rPr lang="en-US" dirty="0"/>
              <a:t>Audit </a:t>
            </a:r>
            <a:r>
              <a:rPr lang="en-US" dirty="0" smtClean="0"/>
              <a:t>and </a:t>
            </a:r>
            <a:r>
              <a:rPr lang="en-US" dirty="0"/>
              <a:t>assurance implications, including the possible need for revisions to existing standards or new standards, or other non-authoritative guidance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for Recommendations to the IAASB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9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20184"/>
            <a:ext cx="8458200" cy="3056566"/>
          </a:xfrm>
        </p:spPr>
        <p:txBody>
          <a:bodyPr/>
          <a:lstStyle/>
          <a:p>
            <a:r>
              <a:rPr lang="en-US" dirty="0" smtClean="0"/>
              <a:t>Signals the Board’s focus on a particular topic and allows for Board, TAs and Staff resources to be deployed effectively </a:t>
            </a:r>
          </a:p>
          <a:p>
            <a:pPr lvl="1"/>
            <a:r>
              <a:rPr lang="en-US" dirty="0" smtClean="0"/>
              <a:t>Allows for involvement of subject matter experts, NSS, and others, as needed, on a specific topic</a:t>
            </a:r>
          </a:p>
          <a:p>
            <a:pPr lvl="1"/>
            <a:r>
              <a:rPr lang="en-US" dirty="0" smtClean="0"/>
              <a:t>Leverages expertise to focus </a:t>
            </a:r>
            <a:r>
              <a:rPr lang="en-US" dirty="0"/>
              <a:t>on the </a:t>
            </a:r>
            <a:r>
              <a:rPr lang="en-US" dirty="0" smtClean="0"/>
              <a:t>issues and </a:t>
            </a:r>
            <a:r>
              <a:rPr lang="en-US" dirty="0"/>
              <a:t>outcome to be </a:t>
            </a:r>
            <a:r>
              <a:rPr lang="en-US" dirty="0" smtClean="0"/>
              <a:t>achieved, including any publications that may be developed (e.g., thought leadership, discussion papers, etc.)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Establishing Separate WG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858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839200" cy="3352800"/>
          </a:xfrm>
        </p:spPr>
        <p:txBody>
          <a:bodyPr/>
          <a:lstStyle/>
          <a:p>
            <a:r>
              <a:rPr lang="en-US" dirty="0"/>
              <a:t>Continue to liaise with IIRC on &lt;</a:t>
            </a:r>
            <a:r>
              <a:rPr lang="en-US" dirty="0" smtClean="0"/>
              <a:t>IR&gt;, monitor </a:t>
            </a:r>
            <a:r>
              <a:rPr lang="en-US" dirty="0"/>
              <a:t>feedback from IIRC’s </a:t>
            </a:r>
            <a:r>
              <a:rPr lang="en-US" dirty="0" smtClean="0"/>
              <a:t>consultations and consider response to IIRC paper(s) </a:t>
            </a:r>
          </a:p>
          <a:p>
            <a:r>
              <a:rPr lang="en-US" dirty="0" smtClean="0"/>
              <a:t>Meetings with assurance subject-matter experts (Q4 2014)</a:t>
            </a:r>
          </a:p>
          <a:p>
            <a:r>
              <a:rPr lang="en-US" dirty="0" smtClean="0"/>
              <a:t>Develop awareness piece on &lt;IR&gt; (Q1 2015?)</a:t>
            </a:r>
          </a:p>
          <a:p>
            <a:r>
              <a:rPr lang="en-US" dirty="0" smtClean="0"/>
              <a:t>Monitor developments, in particular demands for assurance and related scope of the subject matter</a:t>
            </a:r>
          </a:p>
          <a:p>
            <a:r>
              <a:rPr lang="en-US" dirty="0" smtClean="0"/>
              <a:t>Consider broader discussion paper on assurance issues and appropriate approach to standard setting (Q4 2015?)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#1 – WG for &lt;IR&gt;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33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67784"/>
            <a:ext cx="8839200" cy="3056566"/>
          </a:xfrm>
        </p:spPr>
        <p:txBody>
          <a:bodyPr/>
          <a:lstStyle/>
          <a:p>
            <a:r>
              <a:rPr lang="en-US" dirty="0" smtClean="0"/>
              <a:t>Hold meetings in Q1 2015 with outside experts to continue dialogue with firm representatives and others about the implications on the audit</a:t>
            </a:r>
          </a:p>
          <a:p>
            <a:pPr lvl="1"/>
            <a:r>
              <a:rPr lang="en-US" dirty="0" smtClean="0"/>
              <a:t>To understand current </a:t>
            </a:r>
            <a:r>
              <a:rPr lang="en-US" dirty="0"/>
              <a:t>activities, any perceived barriers presented by the existing </a:t>
            </a:r>
            <a:r>
              <a:rPr lang="en-US" dirty="0" smtClean="0"/>
              <a:t>ISAs, </a:t>
            </a:r>
            <a:r>
              <a:rPr lang="en-US" dirty="0"/>
              <a:t>and which </a:t>
            </a:r>
            <a:r>
              <a:rPr lang="en-US" dirty="0" smtClean="0"/>
              <a:t>ISAs, </a:t>
            </a:r>
            <a:r>
              <a:rPr lang="en-US" dirty="0"/>
              <a:t>if any, might need revision to </a:t>
            </a:r>
            <a:r>
              <a:rPr lang="en-US" dirty="0" smtClean="0"/>
              <a:t>take into account the use </a:t>
            </a:r>
            <a:r>
              <a:rPr lang="en-US" dirty="0"/>
              <a:t>of these </a:t>
            </a:r>
            <a:r>
              <a:rPr lang="en-US" dirty="0" smtClean="0"/>
              <a:t>techniques in practice</a:t>
            </a:r>
          </a:p>
          <a:p>
            <a:r>
              <a:rPr lang="en-US" dirty="0" smtClean="0"/>
              <a:t>IAASB discussion of issues later in 2015, forward plan and possible outputs to be further developed by the WG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#2 – Data Analytics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70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Innovation WG Ongoing Monitoring Activities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3656" y="1352550"/>
            <a:ext cx="8730343" cy="3124200"/>
          </a:xfrm>
        </p:spPr>
        <p:txBody>
          <a:bodyPr/>
          <a:lstStyle/>
          <a:p>
            <a:r>
              <a:rPr lang="en-US" dirty="0" smtClean="0"/>
              <a:t>Assurance </a:t>
            </a:r>
            <a:r>
              <a:rPr lang="en-US" dirty="0"/>
              <a:t>on non-financial information, including sustainability</a:t>
            </a:r>
          </a:p>
          <a:p>
            <a:r>
              <a:rPr lang="en-US" dirty="0"/>
              <a:t>Assurance on corporate governance reporting</a:t>
            </a:r>
          </a:p>
          <a:p>
            <a:r>
              <a:rPr lang="en-US" dirty="0"/>
              <a:t>Assurance on internal control over financial reporting, including aspects of internal control such as risk management  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9026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ASB_Powerpoint_template_ORANGE RIBBON_WIDESCREEN" id="{76668B51-55C5-4631-9F8E-1C2D3EBDF4B6}" vid="{7BE31817-7DFA-4EF6-9B51-98C8233638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IAASB_Powerpoint_template_ORANGE RIBBON_WIDESCREEN</Template>
  <TotalTime>750</TotalTime>
  <Words>681</Words>
  <Application>Microsoft Office PowerPoint</Application>
  <PresentationFormat>On-screen Show (16:9)</PresentationFormat>
  <Paragraphs>66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ヒラギノ角ゴ Pro W3</vt:lpstr>
      <vt:lpstr>IAASB_Powerpoint_template_ORANGE RIBBON_WIDESCREEN</vt:lpstr>
      <vt:lpstr>Innovation Working Group</vt:lpstr>
      <vt:lpstr>Purpose of the Session</vt:lpstr>
      <vt:lpstr>Innovation WG Objectives</vt:lpstr>
      <vt:lpstr>Sources of Input to the Innovation WG</vt:lpstr>
      <vt:lpstr>Process for Recommendations to the IAASB</vt:lpstr>
      <vt:lpstr>Benefits of Establishing Separate WG  </vt:lpstr>
      <vt:lpstr>Recommendation #1 – WG for &lt;IR&gt;</vt:lpstr>
      <vt:lpstr>Recommendation #2 – Data Analytics</vt:lpstr>
      <vt:lpstr>Innovation WG Ongoing Monitoring Activities</vt:lpstr>
      <vt:lpstr>Wrap Up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 Working Group</dc:title>
  <dc:creator>Nancy Kamp</dc:creator>
  <cp:lastModifiedBy>Nancy Kamp</cp:lastModifiedBy>
  <cp:revision>41</cp:revision>
  <cp:lastPrinted>2014-08-11T14:25:39Z</cp:lastPrinted>
  <dcterms:created xsi:type="dcterms:W3CDTF">2014-08-11T13:55:43Z</dcterms:created>
  <dcterms:modified xsi:type="dcterms:W3CDTF">2014-08-22T20:24:22Z</dcterms:modified>
</cp:coreProperties>
</file>