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3"/>
  </p:notesMasterIdLst>
  <p:handoutMasterIdLst>
    <p:handoutMasterId r:id="rId24"/>
  </p:handoutMasterIdLst>
  <p:sldIdLst>
    <p:sldId id="313" r:id="rId2"/>
    <p:sldId id="369" r:id="rId3"/>
    <p:sldId id="336" r:id="rId4"/>
    <p:sldId id="362" r:id="rId5"/>
    <p:sldId id="364" r:id="rId6"/>
    <p:sldId id="360" r:id="rId7"/>
    <p:sldId id="339" r:id="rId8"/>
    <p:sldId id="370" r:id="rId9"/>
    <p:sldId id="366" r:id="rId10"/>
    <p:sldId id="340" r:id="rId11"/>
    <p:sldId id="372" r:id="rId12"/>
    <p:sldId id="367" r:id="rId13"/>
    <p:sldId id="351" r:id="rId14"/>
    <p:sldId id="355" r:id="rId15"/>
    <p:sldId id="341" r:id="rId16"/>
    <p:sldId id="357" r:id="rId17"/>
    <p:sldId id="356" r:id="rId18"/>
    <p:sldId id="358" r:id="rId19"/>
    <p:sldId id="371" r:id="rId20"/>
    <p:sldId id="374" r:id="rId21"/>
    <p:sldId id="349" r:id="rId22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FF00"/>
    <a:srgbClr val="FFEA4B"/>
    <a:srgbClr val="000099"/>
    <a:srgbClr val="FFCC00"/>
    <a:srgbClr val="FFE870"/>
    <a:srgbClr val="FFCC66"/>
    <a:srgbClr val="333399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98934" autoAdjust="0"/>
  </p:normalViewPr>
  <p:slideViewPr>
    <p:cSldViewPr snapToGrid="0">
      <p:cViewPr>
        <p:scale>
          <a:sx n="81" d="100"/>
          <a:sy n="81" d="100"/>
        </p:scale>
        <p:origin x="252" y="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48" cy="479898"/>
          </a:xfrm>
          <a:prstGeom prst="rect">
            <a:avLst/>
          </a:prstGeom>
        </p:spPr>
        <p:txBody>
          <a:bodyPr vert="horz" lIns="94041" tIns="47021" rIns="94041" bIns="4702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12" y="0"/>
            <a:ext cx="3170248" cy="479898"/>
          </a:xfrm>
          <a:prstGeom prst="rect">
            <a:avLst/>
          </a:prstGeom>
        </p:spPr>
        <p:txBody>
          <a:bodyPr vert="horz" lIns="94041" tIns="47021" rIns="94041" bIns="47021" rtlCol="0"/>
          <a:lstStyle>
            <a:lvl1pPr algn="r">
              <a:defRPr sz="1300"/>
            </a:lvl1pPr>
          </a:lstStyle>
          <a:p>
            <a:fld id="{921C0A91-F690-413F-800B-A141F740A000}" type="datetimeFigureOut">
              <a:rPr lang="en-US" smtClean="0"/>
              <a:pPr/>
              <a:t>12/8/2011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677"/>
            <a:ext cx="3170248" cy="479898"/>
          </a:xfrm>
          <a:prstGeom prst="rect">
            <a:avLst/>
          </a:prstGeom>
        </p:spPr>
        <p:txBody>
          <a:bodyPr vert="horz" lIns="94041" tIns="47021" rIns="94041" bIns="4702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12" y="9119677"/>
            <a:ext cx="3170248" cy="479898"/>
          </a:xfrm>
          <a:prstGeom prst="rect">
            <a:avLst/>
          </a:prstGeom>
        </p:spPr>
        <p:txBody>
          <a:bodyPr vert="horz" lIns="94041" tIns="47021" rIns="94041" bIns="47021" rtlCol="0" anchor="b"/>
          <a:lstStyle>
            <a:lvl1pPr algn="r">
              <a:defRPr sz="1300"/>
            </a:lvl1pPr>
          </a:lstStyle>
          <a:p>
            <a:fld id="{121AD6DD-1E99-4744-95A4-AA71A1F508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629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48" cy="47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2" rIns="96647" bIns="48322" numCol="1" anchor="t" anchorCtr="0" compatLnSpc="1">
            <a:prstTxWarp prst="textNoShape">
              <a:avLst/>
            </a:prstTxWarp>
          </a:bodyPr>
          <a:lstStyle>
            <a:lvl1pPr defTabSz="966539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12" y="0"/>
            <a:ext cx="3170248" cy="47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2" rIns="96647" bIns="48322" numCol="1" anchor="t" anchorCtr="0" compatLnSpc="1">
            <a:prstTxWarp prst="textNoShape">
              <a:avLst/>
            </a:prstTxWarp>
          </a:bodyPr>
          <a:lstStyle>
            <a:lvl1pPr algn="r" defTabSz="966539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9" y="4559838"/>
            <a:ext cx="5851504" cy="432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2" rIns="96647" bIns="48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677"/>
            <a:ext cx="3170248" cy="47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2" rIns="96647" bIns="48322" numCol="1" anchor="b" anchorCtr="0" compatLnSpc="1">
            <a:prstTxWarp prst="textNoShape">
              <a:avLst/>
            </a:prstTxWarp>
          </a:bodyPr>
          <a:lstStyle>
            <a:lvl1pPr defTabSz="966539">
              <a:defRPr sz="13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12" y="9119677"/>
            <a:ext cx="3170248" cy="479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47" tIns="48322" rIns="96647" bIns="48322" numCol="1" anchor="b" anchorCtr="0" compatLnSpc="1">
            <a:prstTxWarp prst="textNoShape">
              <a:avLst/>
            </a:prstTxWarp>
          </a:bodyPr>
          <a:lstStyle>
            <a:lvl1pPr algn="r" defTabSz="966539">
              <a:defRPr sz="1300"/>
            </a:lvl1pPr>
          </a:lstStyle>
          <a:p>
            <a:pPr>
              <a:defRPr/>
            </a:pPr>
            <a:fld id="{283E54EB-50FF-47D4-A9EC-93BBEF4231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8554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8DC095-CB7F-4FF1-9B55-02892864094D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4142749" y="9119173"/>
            <a:ext cx="3170763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8208" tIns="49103" rIns="98208" bIns="49103" anchor="b"/>
          <a:lstStyle/>
          <a:p>
            <a:pPr algn="r" defTabSz="982488"/>
            <a:fld id="{B60AA956-A5D7-4671-8A8B-D377CAB5C89D}" type="slidenum">
              <a:rPr lang="en-US" sz="1300"/>
              <a:pPr algn="r" defTabSz="982488"/>
              <a:t>15</a:t>
            </a:fld>
            <a:endParaRPr lang="en-US" sz="1300" dirty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8208" tIns="49103" rIns="98208" bIns="49103"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5892"/>
            <a:fld id="{668FFAEF-3ABD-4F89-8407-64B3C56CE05D}" type="slidenum">
              <a:rPr lang="en-US" smtClean="0"/>
              <a:pPr defTabSz="965892"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6">
              <a:buFontTx/>
              <a:buNone/>
            </a:pPr>
            <a:endParaRPr lang="nl-NL" dirty="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89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76697" indent="-298729" defTabSz="96589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94917" indent="-238983" defTabSz="96589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72884" indent="-238983" defTabSz="96589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50850" indent="-238983" defTabSz="965892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628817" indent="-238983" defTabSz="9658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106784" indent="-238983" defTabSz="9658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84752" indent="-238983" defTabSz="9658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062717" indent="-238983" defTabSz="9658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E458B6-2C7B-4456-AB25-882162D54633}" type="slidenum">
              <a:rPr lang="en-US" smtClean="0"/>
              <a:pPr eaLnBrk="1" hangingPunct="1"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3D2928-7CB5-461F-995F-40E9BF2E983B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5892"/>
            <a:fld id="{A7774572-0975-41B2-97F8-34204E386396}" type="slidenum">
              <a:rPr lang="en-US" smtClean="0"/>
              <a:pPr defTabSz="965892"/>
              <a:t>21</a:t>
            </a:fld>
            <a:endParaRPr lang="en-US" dirty="0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nl-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3E54EB-50FF-47D4-A9EC-93BBEF42311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01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056"/>
            <a:fld id="{17E95365-151E-40EA-A033-BB36953358CD}" type="slidenum">
              <a:rPr lang="en-US" smtClean="0"/>
              <a:pPr defTabSz="966056"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056"/>
            <a:fld id="{68BF99EC-FA3D-4B30-989B-E21639F70BB1}" type="slidenum">
              <a:rPr lang="en-US" smtClean="0"/>
              <a:pPr defTabSz="966056"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300" dirty="0"/>
              <a:t>Notes to Dan: </a:t>
            </a:r>
          </a:p>
          <a:p>
            <a:pPr lvl="0"/>
            <a:endParaRPr lang="en-US" sz="1300" dirty="0"/>
          </a:p>
          <a:p>
            <a:pPr lvl="0"/>
            <a:r>
              <a:rPr lang="en-US" sz="1300" dirty="0"/>
              <a:t>Dan you may wish to highlight the following: </a:t>
            </a:r>
          </a:p>
          <a:p>
            <a:pPr marL="179268" indent="-179268">
              <a:buFont typeface="Arial" pitchFamily="34" charset="0"/>
              <a:buChar char="•"/>
            </a:pPr>
            <a:r>
              <a:rPr lang="en-US" sz="1300" dirty="0"/>
              <a:t>Smaller percentage of investor responses, but some key investor groups that did respond (e.g., </a:t>
            </a:r>
            <a:r>
              <a:rPr lang="en-US" sz="1300" dirty="0" err="1"/>
              <a:t>CalPERS</a:t>
            </a:r>
            <a:r>
              <a:rPr lang="en-US" sz="1300" dirty="0"/>
              <a:t>, Hermes, ICGN).</a:t>
            </a:r>
          </a:p>
          <a:p>
            <a:pPr marL="179268" indent="-179268">
              <a:buFont typeface="Arial" pitchFamily="34" charset="0"/>
              <a:buChar char="•"/>
            </a:pPr>
            <a:r>
              <a:rPr lang="en-US" sz="1300" dirty="0"/>
              <a:t>The other sources that were considered to obtain views of users (from </a:t>
            </a:r>
            <a:r>
              <a:rPr lang="en-US" sz="1300" dirty="0" err="1"/>
              <a:t>para</a:t>
            </a:r>
            <a:r>
              <a:rPr lang="en-US" sz="1300" dirty="0"/>
              <a:t>. 6 of the Issues Paper)</a:t>
            </a:r>
          </a:p>
          <a:p>
            <a:pPr marL="179268" indent="-179268">
              <a:buFont typeface="Arial" pitchFamily="34" charset="0"/>
              <a:buChar char="•"/>
            </a:pPr>
            <a:r>
              <a:rPr lang="en-US" sz="1300" dirty="0"/>
              <a:t>Consideration of the PCAOB CR and user responses to comment letters.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3E54EB-50FF-47D4-A9EC-93BBEF42311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634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56097">
              <a:defRPr/>
            </a:pPr>
            <a:r>
              <a:rPr lang="en-US" dirty="0" smtClean="0"/>
              <a:t>Dan</a:t>
            </a:r>
            <a:r>
              <a:rPr lang="en-US" baseline="0" dirty="0" smtClean="0"/>
              <a:t> - </a:t>
            </a:r>
            <a:r>
              <a:rPr lang="en-US" dirty="0" smtClean="0"/>
              <a:t>You might want to note:</a:t>
            </a:r>
            <a:r>
              <a:rPr lang="en-US" baseline="0" dirty="0" smtClean="0"/>
              <a:t> </a:t>
            </a:r>
          </a:p>
          <a:p>
            <a:pPr marL="179268" indent="-179268" defTabSz="956097">
              <a:buFont typeface="Arial" pitchFamily="34" charset="0"/>
              <a:buChar char="•"/>
              <a:defRPr/>
            </a:pPr>
            <a:r>
              <a:rPr lang="en-US" sz="1300" dirty="0"/>
              <a:t>Bullet 1- Some respondents supported change in auditor reporting noting more informative auditor’s reports might address “info gap” which in turn may help to address “expectations gap</a:t>
            </a:r>
          </a:p>
          <a:p>
            <a:pPr marL="179268" indent="-179268" defTabSz="956097">
              <a:buFont typeface="Arial" pitchFamily="34" charset="0"/>
              <a:buChar char="•"/>
              <a:defRPr/>
            </a:pPr>
            <a:r>
              <a:rPr lang="en-US" sz="1300" dirty="0"/>
              <a:t>Bullet 2/3 - Regarding collaboration with others and more holistic change - May take longer. Immediate changes (i.e., changes to clarify language and describe auditor’s responsibilities) are possible, though may be as impactful in some jurisdictions (i.e., U.S. some of Europe)  </a:t>
            </a:r>
          </a:p>
          <a:p>
            <a:pPr defTabSz="956097">
              <a:defRPr/>
            </a:pPr>
            <a:endParaRPr lang="en-US" sz="13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3E54EB-50FF-47D4-A9EC-93BBEF42311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305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3E54EB-50FF-47D4-A9EC-93BBEF42311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164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3E54EB-50FF-47D4-A9EC-93BBEF42311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813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Dan – you may wish</a:t>
            </a:r>
            <a:r>
              <a:rPr lang="en-US" baseline="0" dirty="0" smtClean="0"/>
              <a:t> to </a:t>
            </a:r>
            <a:r>
              <a:rPr lang="en-US" sz="1300" dirty="0"/>
              <a:t>focus here on how the project serves the public interest – and also an intro to the building blocks approach</a:t>
            </a:r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5892"/>
            <a:fld id="{A1C94141-20D5-4566-B26F-94298418CFFD}" type="slidenum">
              <a:rPr lang="en-US" smtClean="0"/>
              <a:pPr defTabSz="965892"/>
              <a:t>13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1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368300" y="804863"/>
            <a:ext cx="8380413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International Federation of Accountants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388823" y="2757256"/>
            <a:ext cx="8373039" cy="1350720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 baseline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6E6AD-0880-4E09-8CE4-454F6F0A5FB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2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900752" y="1759472"/>
            <a:ext cx="7328848" cy="722376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0"/>
              </a:spcBef>
              <a:buNone/>
              <a:defRPr sz="3600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>
          <a:xfrm>
            <a:off x="429768" y="2975624"/>
            <a:ext cx="8247888" cy="694944"/>
          </a:xfrm>
          <a:prstGeom prst="rect">
            <a:avLst/>
          </a:prstGeom>
        </p:spPr>
        <p:txBody>
          <a:bodyPr/>
          <a:lstStyle>
            <a:lvl1pPr algn="ctr">
              <a:buNone/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3575304" y="4343672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3575304" y="4952088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21"/>
          </p:nvPr>
        </p:nvSpPr>
        <p:spPr>
          <a:xfrm>
            <a:off x="3575303" y="5560096"/>
            <a:ext cx="4937760" cy="548640"/>
          </a:xfrm>
          <a:prstGeom prst="rect">
            <a:avLst/>
          </a:prstGeom>
        </p:spPr>
        <p:txBody>
          <a:bodyPr/>
          <a:lstStyle>
            <a:lvl1pPr algn="l">
              <a:buNone/>
              <a:defRPr sz="26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half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Rectangle 15"/>
          <p:cNvSpPr>
            <a:spLocks noGrp="1" noChangeArrowheads="1"/>
          </p:cNvSpPr>
          <p:nvPr>
            <p:ph type="sldNum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FBE88-149A-4A06-84EF-FC238304A1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7" name="Picture 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413" y="809625"/>
            <a:ext cx="78438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2910"/>
            <a:ext cx="8229600" cy="708001"/>
          </a:xfrm>
          <a:prstGeom prst="rect">
            <a:avLst/>
          </a:prstGeom>
        </p:spPr>
        <p:txBody>
          <a:bodyPr/>
          <a:lstStyle>
            <a:lvl1pPr algn="ctr">
              <a:defRPr sz="4000" i="0">
                <a:solidFill>
                  <a:srgbClr val="000099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474AD-4163-441C-8344-6BDBA8915A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784"/>
          </a:xfrm>
          <a:prstGeom prst="rect">
            <a:avLst/>
          </a:prstGeom>
        </p:spPr>
        <p:txBody>
          <a:bodyPr/>
          <a:lstStyle>
            <a:lvl1pPr algn="r">
              <a:defRPr sz="2800" b="1" i="1"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368" y="1408176"/>
            <a:ext cx="7936992" cy="4974336"/>
          </a:xfrm>
          <a:prstGeom prst="rect">
            <a:avLst/>
          </a:prstGeom>
        </p:spPr>
        <p:txBody>
          <a:bodyPr/>
          <a:lstStyle>
            <a:lvl1pPr marL="341313" indent="-341313">
              <a:buClr>
                <a:srgbClr val="FFCC00"/>
              </a:buClr>
              <a:defRPr sz="32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  <a:lvl2pPr marL="682625" indent="-285750">
              <a:buClr>
                <a:srgbClr val="FFCC00"/>
              </a:buClr>
              <a:defRPr sz="300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3pPr>
            <a:lvl4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FFCC00"/>
              </a:buClr>
              <a:defRPr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658368" y="722376"/>
            <a:ext cx="7936992" cy="585216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200" b="1">
                <a:solidFill>
                  <a:srgbClr val="FFEA4B"/>
                </a:solidFill>
                <a:effectLst/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297DE-C1F4-4CB5-9AA6-7B8134FCB89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C8E9D-97FD-4D0F-9C78-774E3636BBA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8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9E995C-3F51-42DE-9D14-42565CB759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1" name="Text Placeholder 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87" r:id="rId4"/>
    <p:sldLayoutId id="2147483991" r:id="rId5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ea typeface="+mj-ea"/>
          <a:cs typeface="Times New Roman" pitchFamily="18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Palatino Linotype" pitchFamily="18" charset="0"/>
          <a:cs typeface="Arial" charset="0"/>
        </a:defRPr>
      </a:lvl9pPr>
    </p:titleStyle>
    <p:bodyStyle>
      <a:lvl1pPr marL="341313" indent="-341313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3200">
          <a:solidFill>
            <a:schemeClr val="bg1"/>
          </a:solidFill>
          <a:latin typeface="Times New Roman" pitchFamily="18" charset="0"/>
          <a:ea typeface="+mn-ea"/>
          <a:cs typeface="Times New Roman" pitchFamily="18" charset="0"/>
        </a:defRPr>
      </a:lvl1pPr>
      <a:lvl2pPr marL="682625" indent="-285750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3000">
          <a:solidFill>
            <a:schemeClr val="bg1"/>
          </a:solidFill>
          <a:latin typeface="Times New Roman" pitchFamily="18" charset="0"/>
          <a:cs typeface="Times New Roman" pitchFamily="18" charset="0"/>
        </a:defRPr>
      </a:lvl2pPr>
      <a:lvl3pPr marL="1023938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600">
          <a:solidFill>
            <a:schemeClr val="bg1"/>
          </a:solidFill>
          <a:latin typeface="Times New Roman" pitchFamily="18" charset="0"/>
          <a:cs typeface="Times New Roman" pitchFamily="18" charset="0"/>
        </a:defRPr>
      </a:lvl3pPr>
      <a:lvl4pPr marL="1311275" indent="-111125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–"/>
        <a:defRPr sz="1400">
          <a:solidFill>
            <a:schemeClr val="bg1"/>
          </a:solidFill>
          <a:latin typeface="Times New Roman" pitchFamily="18" charset="0"/>
          <a:cs typeface="Times New Roman" pitchFamily="18" charset="0"/>
        </a:defRPr>
      </a:lvl4pPr>
      <a:lvl5pPr marL="1597025" indent="-109538" algn="l" rtl="0" eaLnBrk="0" fontAlgn="base" hangingPunct="0">
        <a:spcBef>
          <a:spcPct val="60000"/>
        </a:spcBef>
        <a:spcAft>
          <a:spcPct val="0"/>
        </a:spcAft>
        <a:buClr>
          <a:srgbClr val="FFCC66"/>
        </a:buClr>
        <a:buChar char="•"/>
        <a:defRPr sz="1200">
          <a:solidFill>
            <a:schemeClr val="bg1"/>
          </a:solidFill>
          <a:latin typeface="Times New Roman" pitchFamily="18" charset="0"/>
          <a:cs typeface="Times New Roman" pitchFamily="18" charset="0"/>
        </a:defRPr>
      </a:lvl5pPr>
      <a:lvl6pPr marL="20542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6pPr>
      <a:lvl7pPr marL="25114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7pPr>
      <a:lvl8pPr marL="29686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8pPr>
      <a:lvl9pPr marL="3425825" indent="-109538" algn="l" rtl="0" fontAlgn="base">
        <a:spcBef>
          <a:spcPct val="60000"/>
        </a:spcBef>
        <a:spcAft>
          <a:spcPct val="0"/>
        </a:spcAft>
        <a:buClr>
          <a:srgbClr val="F98613"/>
        </a:buClr>
        <a:buChar char="•"/>
        <a:defRPr sz="1200">
          <a:solidFill>
            <a:srgbClr val="00196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00113" y="1977318"/>
            <a:ext cx="7791942" cy="722313"/>
          </a:xfrm>
        </p:spPr>
        <p:txBody>
          <a:bodyPr/>
          <a:lstStyle/>
          <a:p>
            <a:pPr algn="r">
              <a:spcBef>
                <a:spcPct val="0"/>
              </a:spcBef>
            </a:pPr>
            <a:r>
              <a:rPr lang="en-US" sz="3200" b="1" dirty="0"/>
              <a:t>Enhancing the Value of Auditor </a:t>
            </a:r>
            <a:r>
              <a:rPr lang="en-US" sz="3200" b="1" dirty="0" smtClean="0"/>
              <a:t>Reporting</a:t>
            </a:r>
            <a:r>
              <a:rPr lang="en-US" sz="3200" b="1" dirty="0"/>
              <a:t>: Exploring Options for Change  </a:t>
            </a:r>
          </a:p>
          <a:p>
            <a:pPr algn="r">
              <a:spcBef>
                <a:spcPct val="0"/>
              </a:spcBef>
            </a:pPr>
            <a:endParaRPr lang="en-US" sz="3200" b="1" dirty="0" smtClean="0"/>
          </a:p>
        </p:txBody>
      </p:sp>
      <p:sp>
        <p:nvSpPr>
          <p:cNvPr id="6147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2786743" y="3701143"/>
            <a:ext cx="5791200" cy="1055914"/>
          </a:xfrm>
        </p:spPr>
        <p:txBody>
          <a:bodyPr/>
          <a:lstStyle/>
          <a:p>
            <a:pPr algn="r">
              <a:lnSpc>
                <a:spcPts val="2900"/>
              </a:lnSpc>
            </a:pPr>
            <a:r>
              <a:rPr lang="en-US" sz="2600" dirty="0" smtClean="0"/>
              <a:t/>
            </a:r>
            <a:br>
              <a:rPr lang="en-US" sz="2600" dirty="0" smtClean="0"/>
            </a:br>
            <a:endParaRPr lang="en-US" sz="2600" dirty="0" smtClean="0"/>
          </a:p>
          <a:p>
            <a:pPr algn="r"/>
            <a:endParaRPr lang="en-US" sz="2800" dirty="0" smtClean="0"/>
          </a:p>
          <a:p>
            <a:pPr algn="r"/>
            <a:endParaRPr lang="en-US" sz="2800" dirty="0" smtClean="0"/>
          </a:p>
        </p:txBody>
      </p:sp>
      <p:sp>
        <p:nvSpPr>
          <p:cNvPr id="614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4561490" y="4109545"/>
            <a:ext cx="4099035" cy="1061545"/>
          </a:xfrm>
        </p:spPr>
        <p:txBody>
          <a:bodyPr/>
          <a:lstStyle/>
          <a:p>
            <a:pPr marL="0" indent="0"/>
            <a:r>
              <a:rPr lang="en-US" sz="2400" dirty="0"/>
              <a:t>Auditor Reporting: Working Group’s Update to the IAASB</a:t>
            </a:r>
          </a:p>
          <a:p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  <p:sp>
        <p:nvSpPr>
          <p:cNvPr id="6150" name="Text Placeholder 6"/>
          <p:cNvSpPr>
            <a:spLocks noGrp="1"/>
          </p:cNvSpPr>
          <p:nvPr>
            <p:ph type="body" sz="quarter" idx="21"/>
          </p:nvPr>
        </p:nvSpPr>
        <p:spPr>
          <a:xfrm>
            <a:off x="5875281" y="5377619"/>
            <a:ext cx="2522483" cy="549275"/>
          </a:xfrm>
        </p:spPr>
        <p:txBody>
          <a:bodyPr/>
          <a:lstStyle/>
          <a:p>
            <a:r>
              <a:rPr lang="en-US" dirty="0"/>
              <a:t>December 2011 </a:t>
            </a:r>
          </a:p>
          <a:p>
            <a:pPr algn="r"/>
            <a:endParaRPr lang="en-US" dirty="0" smtClean="0">
              <a:latin typeface="Times New Roman" pitchFamily="-65" charset="0"/>
              <a:cs typeface="Times New Roman" pitchFamily="-65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046" y="1277815"/>
            <a:ext cx="8088923" cy="5134708"/>
          </a:xfrm>
        </p:spPr>
        <p:txBody>
          <a:bodyPr/>
          <a:lstStyle/>
          <a:p>
            <a:pPr algn="just">
              <a:lnSpc>
                <a:spcPct val="90000"/>
              </a:lnSpc>
              <a:defRPr/>
            </a:pPr>
            <a:r>
              <a:rPr lang="en-US" sz="2500" dirty="0"/>
              <a:t>A project should be commenced immediately ...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500" dirty="0"/>
              <a:t>… with an intentionally broad scope ...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500" dirty="0"/>
              <a:t>… aimed at meeting the information needs of users.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500" dirty="0"/>
              <a:t>It should take into account the emerging developments of others …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500" dirty="0"/>
              <a:t>… and </a:t>
            </a:r>
            <a:r>
              <a:rPr lang="en-US" sz="2500" dirty="0" smtClean="0"/>
              <a:t>with the objective of </a:t>
            </a:r>
            <a:r>
              <a:rPr lang="en-US" sz="2500" dirty="0"/>
              <a:t> </a:t>
            </a:r>
            <a:r>
              <a:rPr lang="en-US" sz="2500" dirty="0" smtClean="0"/>
              <a:t>developing a </a:t>
            </a:r>
            <a:r>
              <a:rPr lang="en-US" sz="2500" dirty="0"/>
              <a:t>revised auditor reporting standard that can be applied globally.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500" dirty="0"/>
              <a:t>Developments in corporate governance and demand for assurance beyond the audit also need to be monitored</a:t>
            </a:r>
            <a:r>
              <a:rPr lang="en-US" sz="2500" dirty="0" smtClean="0"/>
              <a:t>.</a:t>
            </a:r>
          </a:p>
          <a:p>
            <a:pPr algn="just">
              <a:lnSpc>
                <a:spcPct val="90000"/>
              </a:lnSpc>
              <a:defRPr/>
            </a:pPr>
            <a:r>
              <a:rPr lang="en-US" sz="2500" dirty="0"/>
              <a:t>P</a:t>
            </a:r>
            <a:r>
              <a:rPr lang="en-US" sz="2500" dirty="0" smtClean="0"/>
              <a:t>roactive </a:t>
            </a:r>
            <a:r>
              <a:rPr lang="en-US" sz="2500" dirty="0"/>
              <a:t>coordination with </a:t>
            </a:r>
            <a:r>
              <a:rPr lang="en-US" sz="2500" dirty="0" smtClean="0"/>
              <a:t>others needed </a:t>
            </a:r>
            <a:r>
              <a:rPr lang="en-US" sz="2500" dirty="0"/>
              <a:t>to effect </a:t>
            </a:r>
            <a:r>
              <a:rPr lang="en-US" sz="2500" dirty="0" smtClean="0"/>
              <a:t>a more holistic approach to  change. </a:t>
            </a:r>
            <a:endParaRPr lang="en-US" sz="2500" dirty="0"/>
          </a:p>
          <a:p>
            <a:pPr>
              <a:defRPr/>
            </a:pPr>
            <a:endParaRPr lang="en-US" dirty="0"/>
          </a:p>
        </p:txBody>
      </p:sp>
      <p:sp>
        <p:nvSpPr>
          <p:cNvPr id="1229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/>
              <a:t>Working Group Recommendations</a:t>
            </a: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6841881" y="6381750"/>
            <a:ext cx="2133600" cy="476250"/>
          </a:xfrm>
          <a:noFill/>
        </p:spPr>
        <p:txBody>
          <a:bodyPr/>
          <a:lstStyle/>
          <a:p>
            <a:fld id="{8418AAAF-09DE-4549-A5B6-DFCF836FD1F3}" type="slidenum">
              <a:rPr lang="en-US" sz="1000" smtClean="0"/>
              <a:t>10</a:t>
            </a:fld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No need for more outreach or consultation at this time</a:t>
            </a:r>
          </a:p>
          <a:p>
            <a:pPr algn="just"/>
            <a:r>
              <a:rPr lang="en-US" dirty="0" smtClean="0"/>
              <a:t>Need for IAASB to lead, or at least significantly influence, the debate on auditor reporting</a:t>
            </a:r>
          </a:p>
          <a:p>
            <a:pPr algn="just"/>
            <a:r>
              <a:rPr lang="en-US" dirty="0" smtClean="0"/>
              <a:t>Periodic updates or deliverables to  demonstrate progress on the project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Additional WG Considerations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pPr>
              <a:defRPr/>
            </a:pPr>
            <a:fld id="{171297DE-C1F4-4CB5-9AA6-7B8134FCB89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70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dirty="0" smtClean="0"/>
              <a:t>Improve content and structure of auditor’s report in the overall context of increasing the relevance of auditor communications</a:t>
            </a:r>
          </a:p>
          <a:p>
            <a:pPr algn="just"/>
            <a:r>
              <a:rPr lang="en-US" sz="2800" dirty="0" smtClean="0"/>
              <a:t>Maintain the current scope of the audit – no change to fundamental role of auditor</a:t>
            </a:r>
          </a:p>
          <a:p>
            <a:pPr algn="just"/>
            <a:r>
              <a:rPr lang="en-US" sz="2800" dirty="0" smtClean="0"/>
              <a:t>Explore changes to ISA 260 as a step towards enhanced corporate governance reporting</a:t>
            </a:r>
          </a:p>
          <a:p>
            <a:pPr algn="just"/>
            <a:r>
              <a:rPr lang="en-US" sz="2800" dirty="0" smtClean="0"/>
              <a:t>Close collaboration with other IAASB initiatives and projects (e.g., ISA 720, IASB Liaison)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Recommended Project  Scope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>
          <a:xfrm>
            <a:off x="6775939" y="6381750"/>
            <a:ext cx="2133600" cy="476250"/>
          </a:xfrm>
        </p:spPr>
        <p:txBody>
          <a:bodyPr/>
          <a:lstStyle/>
          <a:p>
            <a:pPr>
              <a:defRPr/>
            </a:pPr>
            <a:fld id="{38D4E7E1-1584-4282-928E-525473A9C245}" type="slidenum">
              <a:rPr lang="en-US" sz="1000" smtClean="0"/>
              <a:t>12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49673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74625" y="0"/>
            <a:ext cx="8621713" cy="671513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22030" y="1252414"/>
            <a:ext cx="8405447" cy="5101494"/>
          </a:xfrm>
        </p:spPr>
        <p:txBody>
          <a:bodyPr/>
          <a:lstStyle/>
          <a:p>
            <a:pPr lvl="0" algn="just"/>
            <a:r>
              <a:rPr lang="en-US" sz="2700" dirty="0" smtClean="0">
                <a:solidFill>
                  <a:srgbClr val="FFFFFF"/>
                </a:solidFill>
              </a:rPr>
              <a:t>Enhance </a:t>
            </a:r>
            <a:r>
              <a:rPr lang="en-US" sz="2700" dirty="0">
                <a:solidFill>
                  <a:srgbClr val="FFFFFF"/>
                </a:solidFill>
              </a:rPr>
              <a:t>communicative value of the auditor’s report </a:t>
            </a:r>
            <a:r>
              <a:rPr lang="en-US" sz="2700" dirty="0" smtClean="0">
                <a:solidFill>
                  <a:srgbClr val="FFFFFF"/>
                </a:solidFill>
              </a:rPr>
              <a:t>by: </a:t>
            </a:r>
            <a:endParaRPr lang="en-US" sz="2700" dirty="0">
              <a:solidFill>
                <a:srgbClr val="FFFFFF"/>
              </a:solidFill>
            </a:endParaRPr>
          </a:p>
          <a:p>
            <a:pPr lvl="1" algn="just"/>
            <a:r>
              <a:rPr lang="en-US" sz="2500" dirty="0">
                <a:solidFill>
                  <a:srgbClr val="FFFFFF"/>
                </a:solidFill>
              </a:rPr>
              <a:t>Clarifying and expanding on technical terms </a:t>
            </a:r>
            <a:r>
              <a:rPr lang="en-US" sz="2500" dirty="0" smtClean="0">
                <a:solidFill>
                  <a:srgbClr val="FFFFFF"/>
                </a:solidFill>
              </a:rPr>
              <a:t>used, </a:t>
            </a:r>
            <a:r>
              <a:rPr lang="en-US" sz="2500" dirty="0" smtClean="0"/>
              <a:t>including </a:t>
            </a:r>
            <a:r>
              <a:rPr lang="en-US" sz="2500" dirty="0"/>
              <a:t>going concern</a:t>
            </a:r>
            <a:endParaRPr lang="en-US" sz="2500" dirty="0">
              <a:solidFill>
                <a:srgbClr val="FFFFFF"/>
              </a:solidFill>
            </a:endParaRPr>
          </a:p>
          <a:p>
            <a:pPr lvl="1" algn="just"/>
            <a:r>
              <a:rPr lang="en-US" sz="2500" dirty="0">
                <a:solidFill>
                  <a:srgbClr val="FFFFFF"/>
                </a:solidFill>
              </a:rPr>
              <a:t>Improving transparency about the audit process </a:t>
            </a:r>
          </a:p>
          <a:p>
            <a:pPr lvl="1" algn="just"/>
            <a:r>
              <a:rPr lang="en-US" sz="2500" b="1" dirty="0">
                <a:solidFill>
                  <a:srgbClr val="FFE870"/>
                </a:solidFill>
              </a:rPr>
              <a:t>Providing auditor insights about key aspects of the audit, the entity and the entity’s financial </a:t>
            </a:r>
            <a:r>
              <a:rPr lang="en-US" sz="2500" b="1" dirty="0" smtClean="0">
                <a:solidFill>
                  <a:srgbClr val="FFE870"/>
                </a:solidFill>
              </a:rPr>
              <a:t>statements</a:t>
            </a:r>
          </a:p>
          <a:p>
            <a:pPr algn="just"/>
            <a:r>
              <a:rPr lang="en-US" sz="2700" dirty="0">
                <a:solidFill>
                  <a:srgbClr val="FFFFFF"/>
                </a:solidFill>
              </a:rPr>
              <a:t>Determine </a:t>
            </a:r>
            <a:r>
              <a:rPr lang="en-US" sz="2700" dirty="0" smtClean="0">
                <a:solidFill>
                  <a:srgbClr val="FFFFFF"/>
                </a:solidFill>
              </a:rPr>
              <a:t> the </a:t>
            </a:r>
            <a:r>
              <a:rPr lang="en-US" sz="2700" dirty="0">
                <a:solidFill>
                  <a:srgbClr val="FFFFFF"/>
                </a:solidFill>
              </a:rPr>
              <a:t>common and essential matters about the audit that should be communicated to users, while accommodating evolving national financial reporting </a:t>
            </a:r>
            <a:r>
              <a:rPr lang="en-US" sz="2700" dirty="0" smtClean="0">
                <a:solidFill>
                  <a:srgbClr val="FFFFFF"/>
                </a:solidFill>
              </a:rPr>
              <a:t>regimes</a:t>
            </a:r>
            <a:endParaRPr lang="en-US" sz="2700" dirty="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buClr>
                <a:srgbClr val="FFEA4B"/>
              </a:buClr>
            </a:pPr>
            <a:endParaRPr lang="en-US" sz="2600" dirty="0" smtClean="0"/>
          </a:p>
        </p:txBody>
      </p:sp>
      <p:sp>
        <p:nvSpPr>
          <p:cNvPr id="17412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467591" y="722313"/>
            <a:ext cx="8312872" cy="585787"/>
          </a:xfrm>
        </p:spPr>
        <p:txBody>
          <a:bodyPr/>
          <a:lstStyle/>
          <a:p>
            <a:r>
              <a:rPr lang="en-US" dirty="0" smtClean="0"/>
              <a:t>Recommended Objectives for the Project</a:t>
            </a:r>
            <a:endParaRPr lang="en-US" dirty="0"/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8413065" y="6439572"/>
            <a:ext cx="4365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1B42E235-E507-4B81-B6EB-9494B7A5B906}" type="slidenum">
              <a:rPr lang="en-US" sz="1000" smtClean="0"/>
              <a:pPr algn="r"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algn="ctr"/>
            <a:r>
              <a:rPr lang="en-US" dirty="0" smtClean="0"/>
              <a:t>A “Building Blocks Approach”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9"/>
          </p:nvPr>
        </p:nvSpPr>
        <p:spPr>
          <a:xfrm>
            <a:off x="6052841" y="6381750"/>
            <a:ext cx="2895600" cy="476250"/>
          </a:xfrm>
        </p:spPr>
        <p:txBody>
          <a:bodyPr/>
          <a:lstStyle/>
          <a:p>
            <a:pPr algn="r">
              <a:defRPr/>
            </a:pPr>
            <a:fld id="{D3F440CD-D25A-4367-BC59-636619FAC02C}" type="slidenum">
              <a:rPr lang="en-US" sz="1000" smtClean="0"/>
              <a:t>14</a:t>
            </a:fld>
            <a:endParaRPr lang="en-US" sz="1000" dirty="0"/>
          </a:p>
        </p:txBody>
      </p:sp>
      <p:sp>
        <p:nvSpPr>
          <p:cNvPr id="7" name="Rounded Rectangle 6"/>
          <p:cNvSpPr/>
          <p:nvPr/>
        </p:nvSpPr>
        <p:spPr>
          <a:xfrm>
            <a:off x="872823" y="5193958"/>
            <a:ext cx="7298162" cy="914400"/>
          </a:xfrm>
          <a:prstGeom prst="roundRect">
            <a:avLst/>
          </a:prstGeom>
          <a:solidFill>
            <a:srgbClr val="FFE8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Core elements of the Auditor’s Report under ISA 700: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Opinion Paragraph and Basis for Opinion – Placement? 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Description of Management and Auditor’s Responsibilities – Placement?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72823" y="4126523"/>
            <a:ext cx="1828800" cy="103860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Auditor’s Responsibility for Other Info?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701623" y="4126524"/>
            <a:ext cx="1882727" cy="103860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Auditor’s Responsibility for Going Concern?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6487263" y="4126523"/>
            <a:ext cx="1683723" cy="103860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Auditor’s Responsibility for Disclosures?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584350" y="4126523"/>
            <a:ext cx="1902913" cy="103860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Auditor’s Responsibility for Fraud?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878655" y="2708032"/>
            <a:ext cx="1993498" cy="103163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Statement about Responsibilities of TCWG?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303185" y="4899122"/>
            <a:ext cx="1800493" cy="461665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All</a:t>
            </a:r>
            <a:r>
              <a:rPr lang="en-US" sz="2400" b="1" dirty="0" smtClean="0">
                <a:solidFill>
                  <a:srgbClr val="FFFF00"/>
                </a:solidFill>
                <a:latin typeface="+mj-lt"/>
                <a:ea typeface="Calibri"/>
                <a:cs typeface="Times New Roman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Entities?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877329" y="3954229"/>
            <a:ext cx="7152979" cy="0"/>
          </a:xfrm>
          <a:prstGeom prst="line">
            <a:avLst/>
          </a:prstGeom>
          <a:ln w="1016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2930769" y="2708032"/>
            <a:ext cx="2872154" cy="103162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Mandatory EOM or OM Paragraphs?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283571" y="1630174"/>
            <a:ext cx="1887416" cy="98413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Other Reporting Responsibilities?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584350" y="1628241"/>
            <a:ext cx="1699220" cy="98413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Association with Reports of TCWG?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-561793" y="2440298"/>
            <a:ext cx="2317711" cy="461665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Listed  Entities?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878655" y="1608628"/>
            <a:ext cx="1799343" cy="98413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Additional Auditor Insights?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838093" y="2708675"/>
            <a:ext cx="2367306" cy="1007540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Statement about Auditor Independence?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677998" y="1619400"/>
            <a:ext cx="1906352" cy="96259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 smtClean="0">
                <a:solidFill>
                  <a:schemeClr val="accent1"/>
                </a:solidFill>
              </a:rPr>
              <a:t>Association with Other Information or </a:t>
            </a:r>
            <a:r>
              <a:rPr lang="en-US" sz="1700" dirty="0">
                <a:solidFill>
                  <a:schemeClr val="accent1"/>
                </a:solidFill>
              </a:rPr>
              <a:t>P</a:t>
            </a:r>
            <a:r>
              <a:rPr lang="en-US" sz="1700" dirty="0" smtClean="0">
                <a:solidFill>
                  <a:schemeClr val="accent1"/>
                </a:solidFill>
              </a:rPr>
              <a:t>ortions of it?</a:t>
            </a:r>
            <a:endParaRPr lang="en-US" sz="1700" dirty="0">
              <a:solidFill>
                <a:schemeClr val="accent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6307779" y="3629931"/>
            <a:ext cx="4399624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  <a:ea typeface="Calibri"/>
                <a:cs typeface="Times New Roman"/>
              </a:rPr>
              <a:t>Jurisdiction Flexibilities?</a:t>
            </a:r>
          </a:p>
        </p:txBody>
      </p:sp>
    </p:spTree>
    <p:extLst>
      <p:ext uri="{BB962C8B-B14F-4D97-AF65-F5344CB8AC3E}">
        <p14:creationId xmlns:p14="http://schemas.microsoft.com/office/powerpoint/2010/main" val="183823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509588" y="1261242"/>
            <a:ext cx="7831137" cy="5160580"/>
          </a:xfrm>
        </p:spPr>
        <p:txBody>
          <a:bodyPr/>
          <a:lstStyle/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Targeted </a:t>
            </a:r>
            <a:r>
              <a:rPr lang="en-US" sz="2800" dirty="0">
                <a:solidFill>
                  <a:srgbClr val="FFFFFF"/>
                </a:solidFill>
              </a:rPr>
              <a:t>outreach with users as thinking develops</a:t>
            </a:r>
          </a:p>
          <a:p>
            <a:pPr lvl="0" algn="just"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Cost-benefit </a:t>
            </a:r>
            <a:r>
              <a:rPr lang="en-US" sz="2800" dirty="0">
                <a:solidFill>
                  <a:srgbClr val="FFFFFF"/>
                </a:solidFill>
              </a:rPr>
              <a:t>/ impact analyses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/>
              <a:t>Coordinate with others </a:t>
            </a:r>
            <a:r>
              <a:rPr lang="en-US" sz="2800" dirty="0" smtClean="0"/>
              <a:t>to: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500" dirty="0" smtClean="0"/>
              <a:t>Monitor/determine </a:t>
            </a:r>
            <a:r>
              <a:rPr lang="en-US" sz="2500" dirty="0"/>
              <a:t>need for more holistic approach to </a:t>
            </a:r>
            <a:r>
              <a:rPr lang="en-US" sz="2500" dirty="0" smtClean="0"/>
              <a:t>change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500" dirty="0" smtClean="0">
                <a:solidFill>
                  <a:srgbClr val="FFFFFF"/>
                </a:solidFill>
              </a:rPr>
              <a:t>Eliminate unnecessary differences in auditor reporting requirements 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500" dirty="0" smtClean="0">
                <a:solidFill>
                  <a:srgbClr val="FFFFFF"/>
                </a:solidFill>
              </a:rPr>
              <a:t>Take into account their successes and overcome common challenges (e.g., prioritization, cost benefit)</a:t>
            </a:r>
            <a:endParaRPr lang="en-US" sz="2500" dirty="0">
              <a:solidFill>
                <a:srgbClr val="FFFFFF"/>
              </a:solidFill>
            </a:endParaRP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/>
              <a:t>Linkage with other IAASB projects and initiatives (SWG, ISA 720, IASB Liaison, Disclosures, AQ)  </a:t>
            </a:r>
          </a:p>
        </p:txBody>
      </p:sp>
      <p:sp>
        <p:nvSpPr>
          <p:cNvPr id="14339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483476" y="709941"/>
            <a:ext cx="8260693" cy="622300"/>
          </a:xfrm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US" b="1" dirty="0" smtClean="0">
                <a:solidFill>
                  <a:srgbClr val="FFEA4B"/>
                </a:solidFill>
              </a:rPr>
              <a:t>Fundamentals of the Project</a:t>
            </a:r>
            <a:endParaRPr lang="en-US" b="1" dirty="0">
              <a:solidFill>
                <a:srgbClr val="FFEA4B"/>
              </a:solidFill>
            </a:endParaRPr>
          </a:p>
        </p:txBody>
      </p:sp>
      <p:sp>
        <p:nvSpPr>
          <p:cNvPr id="14340" name="Title 5"/>
          <p:cNvSpPr>
            <a:spLocks noGrp="1"/>
          </p:cNvSpPr>
          <p:nvPr>
            <p:ph type="title"/>
          </p:nvPr>
        </p:nvSpPr>
        <p:spPr>
          <a:xfrm>
            <a:off x="346075" y="84138"/>
            <a:ext cx="8467725" cy="557212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14341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6729046" y="6477367"/>
            <a:ext cx="2133600" cy="476250"/>
          </a:xfrm>
          <a:noFill/>
        </p:spPr>
        <p:txBody>
          <a:bodyPr/>
          <a:lstStyle/>
          <a:p>
            <a:fld id="{95D45357-FFEE-4E76-9B6C-DB24B65F4E3C}" type="slidenum">
              <a:rPr lang="en-US" sz="1000" smtClean="0"/>
              <a:pPr/>
              <a:t>15</a:t>
            </a:fld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13775" cy="557213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607044" y="1253368"/>
            <a:ext cx="8068962" cy="5126650"/>
          </a:xfrm>
        </p:spPr>
        <p:txBody>
          <a:bodyPr/>
          <a:lstStyle/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Broad support for the project proposal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Coordination with PCAOB, EC, FRC essential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Meeting the information needs of users: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600" dirty="0" smtClean="0">
                <a:solidFill>
                  <a:srgbClr val="FFFFFF"/>
                </a:solidFill>
              </a:rPr>
              <a:t>Changes to the auditor’s report may help but…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600" dirty="0" smtClean="0">
                <a:solidFill>
                  <a:srgbClr val="FFFFFF"/>
                </a:solidFill>
              </a:rPr>
              <a:t>Financial reporting standards may need to change 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600" dirty="0" smtClean="0">
                <a:solidFill>
                  <a:srgbClr val="FFFFFF"/>
                </a:solidFill>
              </a:rPr>
              <a:t>Management has primary responsibility to disclose information relevant to users’ decision-making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600" dirty="0" smtClean="0">
                <a:solidFill>
                  <a:srgbClr val="FFFFFF"/>
                </a:solidFill>
              </a:rPr>
              <a:t>Reporting internally to TCWG will also help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Put forth formal proposals expeditiously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600" dirty="0" smtClean="0">
                <a:solidFill>
                  <a:srgbClr val="FFFFFF"/>
                </a:solidFill>
              </a:rPr>
              <a:t>Be mindful of how quickly others may progress</a:t>
            </a:r>
            <a:endParaRPr lang="en-US" sz="2800" dirty="0">
              <a:solidFill>
                <a:srgbClr val="FFFFFF"/>
              </a:solidFill>
            </a:endParaRPr>
          </a:p>
          <a:p>
            <a:pPr>
              <a:spcBef>
                <a:spcPts val="1200"/>
              </a:spcBef>
              <a:buClr>
                <a:srgbClr val="FFEA4B"/>
              </a:buClr>
            </a:pPr>
            <a:endParaRPr lang="en-US" sz="2400" u="sng" dirty="0"/>
          </a:p>
          <a:p>
            <a:pPr>
              <a:spcBef>
                <a:spcPts val="1200"/>
              </a:spcBef>
              <a:buClr>
                <a:srgbClr val="FFEA4B"/>
              </a:buClr>
            </a:pPr>
            <a:endParaRPr lang="en-US" sz="2600" dirty="0"/>
          </a:p>
        </p:txBody>
      </p:sp>
      <p:sp>
        <p:nvSpPr>
          <p:cNvPr id="8195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529937" y="579781"/>
            <a:ext cx="8027718" cy="60646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Feedback from the CAG Working Group</a:t>
            </a:r>
            <a:endParaRPr lang="en-US" dirty="0"/>
          </a:p>
        </p:txBody>
      </p:sp>
      <p:sp>
        <p:nvSpPr>
          <p:cNvPr id="8196" name="TextBox 6"/>
          <p:cNvSpPr txBox="1">
            <a:spLocks noChangeArrowheads="1"/>
          </p:cNvSpPr>
          <p:nvPr/>
        </p:nvSpPr>
        <p:spPr bwMode="auto">
          <a:xfrm>
            <a:off x="8497691" y="6523038"/>
            <a:ext cx="3566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fld id="{42D81CB8-FE61-4C71-9C5B-CFFBABB27F24}" type="slidenum">
              <a:rPr lang="en-US" sz="1000"/>
              <a:pPr algn="r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50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2609290"/>
              </p:ext>
            </p:extLst>
          </p:nvPr>
        </p:nvGraphicFramePr>
        <p:xfrm>
          <a:off x="584672" y="1458097"/>
          <a:ext cx="8096873" cy="4806069"/>
        </p:xfrm>
        <a:graphic>
          <a:graphicData uri="http://schemas.openxmlformats.org/drawingml/2006/table">
            <a:tbl>
              <a:tblPr firstRow="1" bandRow="1">
                <a:tableStyleId>{37CE84F3-28C3-443E-9E96-99CF82512B78}</a:tableStyleId>
              </a:tblPr>
              <a:tblGrid>
                <a:gridCol w="1656162"/>
                <a:gridCol w="6440711"/>
              </a:tblGrid>
              <a:tr h="656376">
                <a:tc>
                  <a:txBody>
                    <a:bodyPr/>
                    <a:lstStyle/>
                    <a:p>
                      <a:pPr algn="ctr"/>
                      <a:r>
                        <a:rPr lang="en-US" sz="2800" kern="1200" dirty="0" smtClean="0"/>
                        <a:t>Period</a:t>
                      </a:r>
                      <a:endParaRPr lang="en-US" sz="2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kern="1200" dirty="0" smtClean="0"/>
                        <a:t>Focus </a:t>
                      </a:r>
                      <a:endParaRPr lang="en-US" sz="2800" dirty="0">
                        <a:solidFill>
                          <a:srgbClr val="080808"/>
                        </a:solidFill>
                      </a:endParaRPr>
                    </a:p>
                  </a:txBody>
                  <a:tcPr marL="68580" marR="68580" marT="0" marB="0"/>
                </a:tc>
              </a:tr>
              <a:tr h="2565013"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2400" kern="1200" dirty="0" smtClean="0"/>
                        <a:t>April 2012 – March 2013</a:t>
                      </a:r>
                      <a:endParaRPr lang="en-US" sz="2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2400" kern="1200" dirty="0" smtClean="0"/>
                        <a:t>Deliberation of issues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400" kern="1200" dirty="0" smtClean="0"/>
                        <a:t>Exploration of different</a:t>
                      </a:r>
                      <a:r>
                        <a:rPr lang="en-US" sz="2400" kern="1200" baseline="0" dirty="0" smtClean="0"/>
                        <a:t> proposals in relation to: 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2400" kern="1200" dirty="0" smtClean="0"/>
                        <a:t>Wording in revised illustrative auditor’s report(s); and 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2400" kern="1200" dirty="0" smtClean="0"/>
                        <a:t>Revised requirements in ISAs as appropriate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lang="en-US" sz="2400" kern="1200" dirty="0" smtClean="0"/>
                        <a:t>Dialogue with stakeholders</a:t>
                      </a:r>
                      <a:endParaRPr lang="en-US" sz="18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</a:tr>
              <a:tr h="635981">
                <a:tc>
                  <a:txBody>
                    <a:bodyPr/>
                    <a:lstStyle/>
                    <a:p>
                      <a:pPr marL="0" indent="0" algn="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2400" kern="1200" dirty="0" smtClean="0"/>
                        <a:t>June 2013</a:t>
                      </a:r>
                      <a:endParaRPr lang="en-US" sz="2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2400" kern="1200" dirty="0" smtClean="0"/>
                        <a:t>Issuance of ED or CP or both</a:t>
                      </a:r>
                      <a:endParaRPr lang="en-US" sz="2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</a:tr>
              <a:tr h="948699">
                <a:tc>
                  <a:txBody>
                    <a:bodyPr/>
                    <a:lstStyle/>
                    <a:p>
                      <a:pPr marL="0" indent="0" algn="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US" sz="2400" kern="1200" dirty="0" smtClean="0"/>
                        <a:t>December 2014</a:t>
                      </a:r>
                      <a:endParaRPr lang="en-US" sz="2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en-US" sz="2400" kern="1200" dirty="0" smtClean="0"/>
                        <a:t>Final Standard(s)</a:t>
                      </a:r>
                      <a:endParaRPr lang="en-US" sz="2400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18" marB="45718"/>
                </a:tc>
              </a:tr>
            </a:tbl>
          </a:graphicData>
        </a:graphic>
      </p:graphicFrame>
      <p:sp>
        <p:nvSpPr>
          <p:cNvPr id="15362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540327" y="750888"/>
            <a:ext cx="8073448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Proposed Timetable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9"/>
          </p:nvPr>
        </p:nvSpPr>
        <p:spPr>
          <a:xfrm>
            <a:off x="6052841" y="6381750"/>
            <a:ext cx="2895600" cy="476250"/>
          </a:xfrm>
        </p:spPr>
        <p:txBody>
          <a:bodyPr/>
          <a:lstStyle/>
          <a:p>
            <a:pPr algn="r">
              <a:defRPr/>
            </a:pPr>
            <a:fld id="{1F7B84E8-573C-4F73-A27C-B58A4BBDD25C}" type="slidenum">
              <a:rPr lang="en-US" sz="1000" smtClean="0"/>
              <a:t>17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3900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703" y="1408176"/>
            <a:ext cx="8224657" cy="4974336"/>
          </a:xfrm>
        </p:spPr>
        <p:txBody>
          <a:bodyPr/>
          <a:lstStyle/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dirty="0" smtClean="0">
                <a:solidFill>
                  <a:srgbClr val="FFFFFF"/>
                </a:solidFill>
              </a:rPr>
              <a:t>Narrow the path to changing auditor’s report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dirty="0">
                <a:solidFill>
                  <a:srgbClr val="FFFFFF"/>
                </a:solidFill>
              </a:rPr>
              <a:t>Actively consider </a:t>
            </a:r>
            <a:r>
              <a:rPr lang="en-US" dirty="0" smtClean="0">
                <a:solidFill>
                  <a:srgbClr val="FFFFFF"/>
                </a:solidFill>
              </a:rPr>
              <a:t>and leverage proposals </a:t>
            </a:r>
            <a:r>
              <a:rPr lang="en-US" dirty="0">
                <a:solidFill>
                  <a:srgbClr val="FFFFFF"/>
                </a:solidFill>
              </a:rPr>
              <a:t>of others (e.g., EC, FRC, PCAOB) to: 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Determine core elements that are suitable for a global auditor’s report under ISA 700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Develop criteria for requiring EOM paragraphs 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Determine revisions to, and placement of, descriptions of auditor’s responsibilities and clarification of terms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/>
              <a:t>Explore changes related to going concern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endParaRPr lang="en-US" sz="28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32487" y="722376"/>
            <a:ext cx="8199944" cy="585216"/>
          </a:xfrm>
        </p:spPr>
        <p:txBody>
          <a:bodyPr/>
          <a:lstStyle/>
          <a:p>
            <a:r>
              <a:rPr lang="en-US" sz="3000" dirty="0" smtClean="0"/>
              <a:t>Possible June/ September 2012 Discussions</a:t>
            </a:r>
            <a:endParaRPr lang="en-US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6729046" y="6495393"/>
            <a:ext cx="2133600" cy="226082"/>
          </a:xfrm>
        </p:spPr>
        <p:txBody>
          <a:bodyPr/>
          <a:lstStyle/>
          <a:p>
            <a:pPr>
              <a:defRPr/>
            </a:pPr>
            <a:fld id="{05A459F8-874B-43E9-ABDF-3DF3E05A9B8C}" type="slidenum">
              <a:rPr lang="en-US" sz="1000" smtClean="0"/>
              <a:pPr>
                <a:defRPr/>
              </a:pPr>
              <a:t>18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17064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22" y="1349561"/>
            <a:ext cx="7936992" cy="4974336"/>
          </a:xfrm>
        </p:spPr>
        <p:txBody>
          <a:bodyPr/>
          <a:lstStyle/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>
                <a:solidFill>
                  <a:srgbClr val="FFFFFF"/>
                </a:solidFill>
              </a:rPr>
              <a:t>E</a:t>
            </a:r>
            <a:r>
              <a:rPr lang="en-US" sz="2800" dirty="0" smtClean="0">
                <a:solidFill>
                  <a:srgbClr val="FFFFFF"/>
                </a:solidFill>
              </a:rPr>
              <a:t>xplore </a:t>
            </a:r>
            <a:r>
              <a:rPr lang="en-US" sz="2800" dirty="0">
                <a:solidFill>
                  <a:srgbClr val="FFFFFF"/>
                </a:solidFill>
              </a:rPr>
              <a:t>options to provide additional auditor </a:t>
            </a:r>
            <a:r>
              <a:rPr lang="en-US" sz="2800" dirty="0" smtClean="0">
                <a:solidFill>
                  <a:srgbClr val="FFFFFF"/>
                </a:solidFill>
              </a:rPr>
              <a:t>insight about matters that are factual in nature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600" dirty="0" smtClean="0">
                <a:solidFill>
                  <a:srgbClr val="FFFFFF"/>
                </a:solidFill>
              </a:rPr>
              <a:t>Areas of significant audit risk</a:t>
            </a:r>
          </a:p>
          <a:p>
            <a:pPr lvl="1"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600" dirty="0" smtClean="0"/>
              <a:t>Unusual </a:t>
            </a:r>
            <a:r>
              <a:rPr lang="en-US" sz="2600" dirty="0"/>
              <a:t>transactions </a:t>
            </a:r>
            <a:endParaRPr lang="en-US" sz="2600" dirty="0" smtClean="0"/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Reconcile various approaches to providing  additional information about the entity (i.e., directly from auditor vs. from TCWG)</a:t>
            </a:r>
          </a:p>
          <a:p>
            <a:pPr algn="just">
              <a:lnSpc>
                <a:spcPts val="3000"/>
              </a:lnSpc>
              <a:spcBef>
                <a:spcPts val="1200"/>
              </a:spcBef>
              <a:buClr>
                <a:srgbClr val="FFEA4B"/>
              </a:buClr>
              <a:defRPr/>
            </a:pPr>
            <a:r>
              <a:rPr lang="en-US" sz="2800" dirty="0" smtClean="0">
                <a:solidFill>
                  <a:srgbClr val="FFFFFF"/>
                </a:solidFill>
              </a:rPr>
              <a:t>Coordinate and provide status updates on other relevant activities (e.g., education publication, ISA 720 and SWG) 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sz="3000" dirty="0"/>
              <a:t>Possible June/ September 2012 Discussions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>
          <a:xfrm>
            <a:off x="6729046" y="6381750"/>
            <a:ext cx="2133600" cy="476250"/>
          </a:xfrm>
        </p:spPr>
        <p:txBody>
          <a:bodyPr/>
          <a:lstStyle/>
          <a:p>
            <a:pPr>
              <a:defRPr/>
            </a:pPr>
            <a:fld id="{171297DE-C1F4-4CB5-9AA6-7B8134FCB895}" type="slidenum">
              <a:rPr lang="en-US" sz="1000" smtClean="0"/>
              <a:pPr>
                <a:defRPr/>
              </a:pPr>
              <a:t>19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739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921" y="1501961"/>
            <a:ext cx="7958094" cy="4769886"/>
          </a:xfrm>
        </p:spPr>
        <p:txBody>
          <a:bodyPr/>
          <a:lstStyle/>
          <a:p>
            <a:pPr algn="just"/>
            <a:r>
              <a:rPr lang="en-US" sz="4000" dirty="0" smtClean="0"/>
              <a:t>The WG views the calls for change in the responses to the CP and the work of others as sufficient to commence an IAASB project on auditor reporting on a priority basis. </a:t>
            </a:r>
          </a:p>
          <a:p>
            <a:pPr lvl="1" algn="just"/>
            <a:r>
              <a:rPr lang="en-US" sz="4800" b="1" dirty="0" smtClean="0">
                <a:solidFill>
                  <a:srgbClr val="33CC33"/>
                </a:solidFill>
              </a:rPr>
              <a:t>Does the IAASB agree?</a:t>
            </a:r>
          </a:p>
          <a:p>
            <a:pPr lvl="1" algn="just"/>
            <a:endParaRPr lang="en-US" sz="2400" dirty="0" smtClean="0"/>
          </a:p>
          <a:p>
            <a:pPr lvl="1" algn="just"/>
            <a:endParaRPr lang="en-US" sz="2400" dirty="0" smtClean="0"/>
          </a:p>
          <a:p>
            <a:pPr lvl="0" algn="just"/>
            <a:endParaRPr lang="en-US" sz="2600" dirty="0"/>
          </a:p>
          <a:p>
            <a:pPr lvl="0" algn="just"/>
            <a:endParaRPr lang="en-US" sz="2600" dirty="0" smtClean="0"/>
          </a:p>
          <a:p>
            <a:pPr algn="just"/>
            <a:endParaRPr lang="en-US" sz="2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Key Question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6658303" y="6529754"/>
            <a:ext cx="2216066" cy="328246"/>
          </a:xfrm>
        </p:spPr>
        <p:txBody>
          <a:bodyPr/>
          <a:lstStyle/>
          <a:p>
            <a:pPr>
              <a:defRPr/>
            </a:pPr>
            <a:fld id="{05A459F8-874B-43E9-ABDF-3DF3E05A9B8C}" type="slidenum">
              <a:rPr lang="en-US" sz="1000" smtClean="0"/>
              <a:pPr>
                <a:defRPr/>
              </a:pPr>
              <a:t>2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7065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537" y="1161992"/>
            <a:ext cx="7958094" cy="5297424"/>
          </a:xfrm>
        </p:spPr>
        <p:txBody>
          <a:bodyPr/>
          <a:lstStyle/>
          <a:p>
            <a:pPr algn="just"/>
            <a:r>
              <a:rPr lang="en-US" sz="2800" dirty="0" smtClean="0"/>
              <a:t>Does the Board agree that there is sufficient support to </a:t>
            </a:r>
            <a:r>
              <a:rPr lang="en-US" sz="2800" dirty="0"/>
              <a:t>commence </a:t>
            </a:r>
            <a:r>
              <a:rPr lang="en-US" sz="2800" dirty="0" smtClean="0"/>
              <a:t>a project </a:t>
            </a:r>
            <a:r>
              <a:rPr lang="en-US" sz="2800" dirty="0"/>
              <a:t>on auditor reporting on a priority </a:t>
            </a:r>
            <a:r>
              <a:rPr lang="en-US" sz="2800" dirty="0" smtClean="0"/>
              <a:t>basis?</a:t>
            </a:r>
          </a:p>
          <a:p>
            <a:pPr lvl="0" algn="just"/>
            <a:r>
              <a:rPr lang="en-US" sz="2800" dirty="0" smtClean="0"/>
              <a:t>What perspective(s) would the IAASB offer to an incoming TF on the: </a:t>
            </a:r>
          </a:p>
          <a:p>
            <a:pPr lvl="1" algn="just"/>
            <a:r>
              <a:rPr lang="en-US" sz="2400" dirty="0" smtClean="0"/>
              <a:t>Completeness of options and issues presented in the PP </a:t>
            </a:r>
          </a:p>
          <a:p>
            <a:pPr lvl="1" algn="just"/>
            <a:r>
              <a:rPr lang="en-US" sz="2400" dirty="0" smtClean="0"/>
              <a:t>Options for change that should NOT be further explored</a:t>
            </a:r>
          </a:p>
          <a:p>
            <a:pPr lvl="1" algn="just"/>
            <a:r>
              <a:rPr lang="en-US" sz="2400" dirty="0" smtClean="0"/>
              <a:t>Proposed future activities (strategy and prioritization)  </a:t>
            </a:r>
          </a:p>
          <a:p>
            <a:pPr lvl="1" algn="just"/>
            <a:r>
              <a:rPr lang="en-US" sz="2400" dirty="0" smtClean="0"/>
              <a:t>Timing of response to calls for change, milestones and outputs</a:t>
            </a:r>
          </a:p>
          <a:p>
            <a:pPr marL="0" indent="0" algn="just">
              <a:buNone/>
            </a:pPr>
            <a:endParaRPr lang="en-US" sz="2600" dirty="0" smtClean="0"/>
          </a:p>
          <a:p>
            <a:pPr lvl="1" algn="just"/>
            <a:endParaRPr lang="en-US" sz="2400" dirty="0" smtClean="0"/>
          </a:p>
          <a:p>
            <a:pPr lvl="1" algn="just"/>
            <a:endParaRPr lang="en-US" sz="2400" dirty="0" smtClean="0"/>
          </a:p>
          <a:p>
            <a:pPr lvl="0" algn="just"/>
            <a:endParaRPr lang="en-US" sz="2600" dirty="0"/>
          </a:p>
          <a:p>
            <a:pPr lvl="0" algn="just"/>
            <a:endParaRPr lang="en-US" sz="2600" dirty="0" smtClean="0"/>
          </a:p>
          <a:p>
            <a:pPr algn="just"/>
            <a:endParaRPr lang="en-US" sz="2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Matters for IAASB Consideration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6658303" y="6529754"/>
            <a:ext cx="2216066" cy="328246"/>
          </a:xfrm>
        </p:spPr>
        <p:txBody>
          <a:bodyPr/>
          <a:lstStyle/>
          <a:p>
            <a:pPr>
              <a:defRPr/>
            </a:pPr>
            <a:fld id="{05A459F8-874B-43E9-ABDF-3DF3E05A9B8C}" type="slidenum">
              <a:rPr lang="en-US" sz="1000" smtClean="0"/>
              <a:pPr>
                <a:defRPr/>
              </a:pPr>
              <a:t>20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3275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 txBox="1">
            <a:spLocks noChangeArrowheads="1"/>
          </p:cNvSpPr>
          <p:nvPr/>
        </p:nvSpPr>
        <p:spPr bwMode="auto">
          <a:xfrm>
            <a:off x="1243013" y="3597275"/>
            <a:ext cx="676116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60000"/>
              </a:spcBef>
              <a:buClr>
                <a:srgbClr val="85A3FF"/>
              </a:buClr>
            </a:pPr>
            <a:endParaRPr lang="nl-NL" sz="1600">
              <a:solidFill>
                <a:schemeClr val="bg1"/>
              </a:solidFill>
            </a:endParaRPr>
          </a:p>
        </p:txBody>
      </p:sp>
      <p:pic>
        <p:nvPicPr>
          <p:cNvPr id="2150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85" y="1931988"/>
            <a:ext cx="78438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7"/>
          <p:cNvSpPr>
            <a:spLocks noChangeArrowheads="1"/>
          </p:cNvSpPr>
          <p:nvPr/>
        </p:nvSpPr>
        <p:spPr bwMode="auto">
          <a:xfrm>
            <a:off x="3303257" y="3424238"/>
            <a:ext cx="2878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FFEA4B"/>
                </a:solidFill>
              </a:rPr>
              <a:t>http://www.iaasb.org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99375" cy="557213"/>
          </a:xfrm>
        </p:spPr>
        <p:txBody>
          <a:bodyPr/>
          <a:lstStyle/>
          <a:p>
            <a:endParaRPr lang="nl-NL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732790" y="1253966"/>
            <a:ext cx="7935912" cy="4876800"/>
          </a:xfrm>
        </p:spPr>
        <p:txBody>
          <a:bodyPr/>
          <a:lstStyle/>
          <a:p>
            <a:pPr algn="just">
              <a:lnSpc>
                <a:spcPts val="3000"/>
              </a:lnSpc>
              <a:defRPr/>
            </a:pPr>
            <a:r>
              <a:rPr lang="en-AU" sz="2500" dirty="0" smtClean="0"/>
              <a:t>Introduction and Background</a:t>
            </a:r>
          </a:p>
          <a:p>
            <a:pPr algn="just">
              <a:lnSpc>
                <a:spcPts val="3000"/>
              </a:lnSpc>
              <a:defRPr/>
            </a:pPr>
            <a:r>
              <a:rPr lang="en-AU" sz="2500" dirty="0" smtClean="0"/>
              <a:t>Respondents to IAASB CP </a:t>
            </a:r>
          </a:p>
          <a:p>
            <a:pPr algn="just">
              <a:lnSpc>
                <a:spcPts val="3000"/>
              </a:lnSpc>
              <a:defRPr/>
            </a:pPr>
            <a:r>
              <a:rPr lang="en-AU" sz="2500" dirty="0" smtClean="0"/>
              <a:t>Key </a:t>
            </a:r>
            <a:r>
              <a:rPr lang="en-AU" sz="2500" dirty="0"/>
              <a:t>Messages </a:t>
            </a:r>
            <a:r>
              <a:rPr lang="en-AU" sz="2500" dirty="0" smtClean="0"/>
              <a:t>Received </a:t>
            </a:r>
            <a:endParaRPr lang="en-AU" sz="2500" dirty="0"/>
          </a:p>
          <a:p>
            <a:pPr algn="just">
              <a:lnSpc>
                <a:spcPts val="3000"/>
              </a:lnSpc>
              <a:defRPr/>
            </a:pPr>
            <a:r>
              <a:rPr lang="en-AU" sz="2500" dirty="0"/>
              <a:t>Working Group </a:t>
            </a:r>
            <a:r>
              <a:rPr lang="en-AU" sz="2500" dirty="0" smtClean="0"/>
              <a:t>Recommendations and Considerations</a:t>
            </a:r>
            <a:endParaRPr lang="en-AU" sz="2500" dirty="0"/>
          </a:p>
          <a:p>
            <a:pPr algn="just">
              <a:lnSpc>
                <a:spcPts val="3000"/>
              </a:lnSpc>
              <a:defRPr/>
            </a:pPr>
            <a:r>
              <a:rPr lang="en-AU" sz="2500" dirty="0" smtClean="0"/>
              <a:t>Recommended  Scope and Objectives </a:t>
            </a:r>
          </a:p>
          <a:p>
            <a:pPr algn="just">
              <a:lnSpc>
                <a:spcPts val="3000"/>
              </a:lnSpc>
              <a:defRPr/>
            </a:pPr>
            <a:r>
              <a:rPr lang="en-AU" sz="2500" dirty="0" smtClean="0"/>
              <a:t>Feedback </a:t>
            </a:r>
            <a:r>
              <a:rPr lang="en-AU" sz="2500" dirty="0"/>
              <a:t>from CAG Working Group </a:t>
            </a:r>
            <a:endParaRPr lang="en-AU" sz="2500" dirty="0" smtClean="0"/>
          </a:p>
          <a:p>
            <a:pPr algn="just">
              <a:lnSpc>
                <a:spcPts val="3000"/>
              </a:lnSpc>
              <a:defRPr/>
            </a:pPr>
            <a:r>
              <a:rPr lang="en-US" sz="2500" dirty="0"/>
              <a:t>Possible June/ September 2012 Discussions</a:t>
            </a:r>
          </a:p>
          <a:p>
            <a:pPr marL="0" indent="0" algn="just">
              <a:lnSpc>
                <a:spcPts val="3000"/>
              </a:lnSpc>
              <a:buNone/>
              <a:defRPr/>
            </a:pPr>
            <a:endParaRPr lang="en-AU" sz="2500" dirty="0"/>
          </a:p>
          <a:p>
            <a:endParaRPr lang="en-US" dirty="0" smtClean="0"/>
          </a:p>
        </p:txBody>
      </p:sp>
      <p:sp>
        <p:nvSpPr>
          <p:cNvPr id="7172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AU" dirty="0"/>
              <a:t>Outline</a:t>
            </a:r>
            <a:endParaRPr lang="en-US" dirty="0"/>
          </a:p>
        </p:txBody>
      </p:sp>
      <p:sp>
        <p:nvSpPr>
          <p:cNvPr id="7173" name="Footer Placeholder 4"/>
          <p:cNvSpPr>
            <a:spLocks noGrp="1"/>
          </p:cNvSpPr>
          <p:nvPr>
            <p:ph type="ftr" sz="quarter" idx="19"/>
          </p:nvPr>
        </p:nvSpPr>
        <p:spPr>
          <a:noFill/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6753613" y="6455323"/>
            <a:ext cx="2133600" cy="476250"/>
          </a:xfrm>
          <a:noFill/>
        </p:spPr>
        <p:txBody>
          <a:bodyPr/>
          <a:lstStyle/>
          <a:p>
            <a:fld id="{086FCE95-E578-4C9C-B0EF-974B04DF0CA3}" type="slidenum">
              <a:rPr lang="en-US" sz="1000" smtClean="0"/>
              <a:pPr/>
              <a:t>3</a:t>
            </a:fld>
            <a:endParaRPr lang="en-US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719227" y="1688124"/>
            <a:ext cx="7878673" cy="4689230"/>
          </a:xfrm>
        </p:spPr>
        <p:txBody>
          <a:bodyPr/>
          <a:lstStyle/>
          <a:p>
            <a:pPr algn="just">
              <a:lnSpc>
                <a:spcPts val="3000"/>
              </a:lnSpc>
              <a:spcBef>
                <a:spcPts val="1800"/>
              </a:spcBef>
              <a:buClr>
                <a:srgbClr val="FFEA4B"/>
              </a:buClr>
            </a:pPr>
            <a:r>
              <a:rPr lang="en-US" sz="2800" dirty="0"/>
              <a:t>Financial reporting requirements are increasingly complex</a:t>
            </a:r>
          </a:p>
          <a:p>
            <a:pPr algn="just">
              <a:lnSpc>
                <a:spcPts val="3000"/>
              </a:lnSpc>
              <a:spcBef>
                <a:spcPts val="1800"/>
              </a:spcBef>
              <a:buClr>
                <a:srgbClr val="FFEA4B"/>
              </a:buClr>
            </a:pPr>
            <a:r>
              <a:rPr lang="en-US" sz="2800" dirty="0"/>
              <a:t>Relevance and usefulness of auditor reporting are being challenged, particularly for listed entities</a:t>
            </a:r>
          </a:p>
          <a:p>
            <a:pPr algn="just">
              <a:lnSpc>
                <a:spcPts val="3000"/>
              </a:lnSpc>
              <a:spcBef>
                <a:spcPts val="1800"/>
              </a:spcBef>
              <a:buClr>
                <a:srgbClr val="FFEA4B"/>
              </a:buClr>
            </a:pPr>
            <a:r>
              <a:rPr lang="en-US" sz="2800" dirty="0"/>
              <a:t>Users are demanding additional, and more precise information about the audit, the entity and its audited financial statements</a:t>
            </a:r>
          </a:p>
          <a:p>
            <a:pPr algn="just">
              <a:lnSpc>
                <a:spcPts val="3000"/>
              </a:lnSpc>
              <a:spcBef>
                <a:spcPts val="1800"/>
              </a:spcBef>
              <a:buClr>
                <a:srgbClr val="FFEA4B"/>
              </a:buClr>
            </a:pPr>
            <a:r>
              <a:rPr lang="en-US" sz="2800" dirty="0"/>
              <a:t>Exploration for change in auditor reporting and overall role of auditor by many groups</a:t>
            </a:r>
          </a:p>
        </p:txBody>
      </p:sp>
      <p:sp>
        <p:nvSpPr>
          <p:cNvPr id="14339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61988" y="826600"/>
            <a:ext cx="7935912" cy="77946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Changing Landscape</a:t>
            </a:r>
            <a:endParaRPr lang="en-US" dirty="0"/>
          </a:p>
          <a:p>
            <a:pPr marL="341313" indent="-341313" algn="just">
              <a:lnSpc>
                <a:spcPct val="80000"/>
              </a:lnSpc>
              <a:spcBef>
                <a:spcPct val="60000"/>
              </a:spcBef>
              <a:buClr>
                <a:srgbClr val="FFCC00"/>
              </a:buClr>
              <a:buChar char="•"/>
              <a:defRPr/>
            </a:pP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14340" name="TextBox 6"/>
          <p:cNvSpPr txBox="1">
            <a:spLocks noChangeArrowheads="1"/>
          </p:cNvSpPr>
          <p:nvPr/>
        </p:nvSpPr>
        <p:spPr bwMode="auto">
          <a:xfrm>
            <a:off x="8597900" y="6523038"/>
            <a:ext cx="279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66AD0040-37ED-4B9F-A621-A7B543C509CA}" type="slidenum">
              <a:rPr lang="en-US" sz="1000"/>
              <a:pPr/>
              <a:t>4</a:t>
            </a:fld>
            <a:endParaRPr lang="en-US" dirty="0"/>
          </a:p>
        </p:txBody>
      </p:sp>
      <p:sp>
        <p:nvSpPr>
          <p:cNvPr id="14341" name="Title 1"/>
          <p:cNvSpPr>
            <a:spLocks noGrp="1"/>
          </p:cNvSpPr>
          <p:nvPr>
            <p:ph type="title"/>
          </p:nvPr>
        </p:nvSpPr>
        <p:spPr>
          <a:xfrm>
            <a:off x="0" y="175846"/>
            <a:ext cx="8613775" cy="557213"/>
          </a:xfrm>
        </p:spPr>
        <p:txBody>
          <a:bodyPr/>
          <a:lstStyle/>
          <a:p>
            <a:r>
              <a:rPr lang="en-US" dirty="0"/>
              <a:t>Introduction and Background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61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71488" y="1322173"/>
            <a:ext cx="8202955" cy="5200865"/>
          </a:xfrm>
        </p:spPr>
        <p:txBody>
          <a:bodyPr/>
          <a:lstStyle/>
          <a:p>
            <a:pPr marL="0" indent="0">
              <a:spcBef>
                <a:spcPts val="600"/>
              </a:spcBef>
              <a:buClr>
                <a:srgbClr val="FFEA4B"/>
              </a:buClr>
              <a:buFontTx/>
              <a:buNone/>
              <a:defRPr/>
            </a:pPr>
            <a:endParaRPr lang="en-US" sz="2800" dirty="0"/>
          </a:p>
          <a:p>
            <a:pPr>
              <a:spcBef>
                <a:spcPts val="600"/>
              </a:spcBef>
              <a:buClr>
                <a:srgbClr val="FFEA4B"/>
              </a:buClr>
              <a:defRPr/>
            </a:pPr>
            <a:endParaRPr lang="en-US" sz="2800" dirty="0"/>
          </a:p>
          <a:p>
            <a:pPr lvl="1">
              <a:spcBef>
                <a:spcPts val="600"/>
              </a:spcBef>
              <a:buClr>
                <a:srgbClr val="FFEA4B"/>
              </a:buClr>
              <a:defRPr/>
            </a:pPr>
            <a:endParaRPr lang="en-US" sz="2600" dirty="0"/>
          </a:p>
        </p:txBody>
      </p:sp>
      <p:sp>
        <p:nvSpPr>
          <p:cNvPr id="10243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658813" y="592138"/>
            <a:ext cx="7935912" cy="585787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dirty="0" smtClean="0"/>
              <a:t>Options for Change in IAASB CP</a:t>
            </a:r>
            <a:endParaRPr lang="en-US" sz="2800" dirty="0"/>
          </a:p>
        </p:txBody>
      </p:sp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8621346" y="6570053"/>
            <a:ext cx="279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fld id="{EF09454C-3584-4AE5-AFC6-7E4E9F172CF6}" type="slidenum">
              <a:rPr lang="en-US" sz="1000"/>
              <a:pPr/>
              <a:t>5</a:t>
            </a:fld>
            <a:endParaRPr lang="en-US" dirty="0"/>
          </a:p>
        </p:txBody>
      </p:sp>
      <p:sp>
        <p:nvSpPr>
          <p:cNvPr id="1024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13775" cy="557213"/>
          </a:xfrm>
        </p:spPr>
        <p:txBody>
          <a:bodyPr/>
          <a:lstStyle/>
          <a:p>
            <a:r>
              <a:rPr lang="en-US" dirty="0"/>
              <a:t>Introduction and Background</a:t>
            </a:r>
          </a:p>
        </p:txBody>
      </p:sp>
      <p:grpSp>
        <p:nvGrpSpPr>
          <p:cNvPr id="2" name="Group 5"/>
          <p:cNvGrpSpPr>
            <a:grpSpLocks noChangeAspect="1"/>
          </p:cNvGrpSpPr>
          <p:nvPr/>
        </p:nvGrpSpPr>
        <p:grpSpPr bwMode="auto">
          <a:xfrm>
            <a:off x="501668" y="1385353"/>
            <a:ext cx="7969593" cy="4501098"/>
            <a:chOff x="319" y="872"/>
            <a:chExt cx="4903" cy="2958"/>
          </a:xfrm>
        </p:grpSpPr>
        <p:sp>
          <p:nvSpPr>
            <p:cNvPr id="3" name="AutoShape 4"/>
            <p:cNvSpPr>
              <a:spLocks noChangeAspect="1" noChangeArrowheads="1" noTextEdit="1"/>
            </p:cNvSpPr>
            <p:nvPr/>
          </p:nvSpPr>
          <p:spPr bwMode="auto">
            <a:xfrm>
              <a:off x="319" y="872"/>
              <a:ext cx="4903" cy="288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Rectangle 6"/>
            <p:cNvSpPr>
              <a:spLocks noChangeArrowheads="1"/>
            </p:cNvSpPr>
            <p:nvPr/>
          </p:nvSpPr>
          <p:spPr bwMode="auto">
            <a:xfrm>
              <a:off x="5013" y="3676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608" y="1000"/>
              <a:ext cx="1914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914400" rtl="0" eaLnBrk="1" fontAlgn="base" latinLnBrk="0" hangingPunct="1">
                <a:lnSpc>
                  <a:spcPts val="17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1" u="none" strike="noStrike" cap="none" normalizeH="0" baseline="0" dirty="0" smtClean="0">
                  <a:ln>
                    <a:noFill/>
                  </a:ln>
                  <a:solidFill>
                    <a:schemeClr val="tx1">
                      <a:lumMod val="50000"/>
                    </a:schemeClr>
                  </a:solidFill>
                  <a:effectLst/>
                  <a:latin typeface="Calibri" pitchFamily="34" charset="0"/>
                  <a:cs typeface="Arial" pitchFamily="34" charset="0"/>
                </a:rPr>
                <a:t>Change within the current entity reporting model and scope of the financial statement audit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21"/>
            <p:cNvSpPr>
              <a:spLocks noChangeArrowheads="1"/>
            </p:cNvSpPr>
            <p:nvPr/>
          </p:nvSpPr>
          <p:spPr bwMode="auto">
            <a:xfrm>
              <a:off x="748" y="1381"/>
              <a:ext cx="71" cy="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22"/>
            <p:cNvSpPr>
              <a:spLocks noChangeArrowheads="1"/>
            </p:cNvSpPr>
            <p:nvPr/>
          </p:nvSpPr>
          <p:spPr bwMode="auto">
            <a:xfrm>
              <a:off x="3893" y="973"/>
              <a:ext cx="1329" cy="4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17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1" u="none" strike="noStrike" cap="none" normalizeH="0" baseline="0" dirty="0" smtClean="0">
                  <a:ln>
                    <a:noFill/>
                  </a:ln>
                  <a:solidFill>
                    <a:srgbClr val="006666"/>
                  </a:solidFill>
                  <a:effectLst/>
                  <a:latin typeface="Calibri" pitchFamily="34" charset="0"/>
                  <a:cs typeface="Arial" pitchFamily="34" charset="0"/>
                </a:rPr>
                <a:t>Change involving other assurance and related services 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rgbClr val="006666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4216" y="1379"/>
              <a:ext cx="73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6"/>
            <p:cNvSpPr>
              <a:spLocks noChangeArrowheads="1"/>
            </p:cNvSpPr>
            <p:nvPr/>
          </p:nvSpPr>
          <p:spPr bwMode="auto">
            <a:xfrm>
              <a:off x="3883" y="1251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27"/>
            <p:cNvSpPr>
              <a:spLocks noChangeArrowheads="1"/>
            </p:cNvSpPr>
            <p:nvPr/>
          </p:nvSpPr>
          <p:spPr bwMode="auto">
            <a:xfrm>
              <a:off x="3883" y="1388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8"/>
            <p:cNvSpPr>
              <a:spLocks noChangeArrowheads="1"/>
            </p:cNvSpPr>
            <p:nvPr/>
          </p:nvSpPr>
          <p:spPr bwMode="auto">
            <a:xfrm>
              <a:off x="2725" y="989"/>
              <a:ext cx="1033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17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1" u="none" strike="noStrike" cap="none" normalizeH="0" baseline="0" dirty="0" smtClean="0">
                  <a:ln>
                    <a:noFill/>
                  </a:ln>
                  <a:solidFill>
                    <a:srgbClr val="990000"/>
                  </a:solidFill>
                  <a:effectLst/>
                  <a:latin typeface="Calibri" pitchFamily="34" charset="0"/>
                  <a:cs typeface="Arial" pitchFamily="34" charset="0"/>
                </a:rPr>
                <a:t>Change to the entity reporting model 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30"/>
            <p:cNvSpPr>
              <a:spLocks noChangeArrowheads="1"/>
            </p:cNvSpPr>
            <p:nvPr/>
          </p:nvSpPr>
          <p:spPr bwMode="auto">
            <a:xfrm>
              <a:off x="3404" y="1220"/>
              <a:ext cx="73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3" name="Group 237"/>
            <p:cNvGrpSpPr>
              <a:grpSpLocks/>
            </p:cNvGrpSpPr>
            <p:nvPr/>
          </p:nvGrpSpPr>
          <p:grpSpPr bwMode="auto">
            <a:xfrm>
              <a:off x="3758" y="1656"/>
              <a:ext cx="4" cy="1859"/>
              <a:chOff x="3758" y="1656"/>
              <a:chExt cx="4" cy="1859"/>
            </a:xfrm>
          </p:grpSpPr>
          <p:grpSp>
            <p:nvGrpSpPr>
              <p:cNvPr id="10363" name="Group 231"/>
              <p:cNvGrpSpPr>
                <a:grpSpLocks/>
              </p:cNvGrpSpPr>
              <p:nvPr/>
            </p:nvGrpSpPr>
            <p:grpSpPr bwMode="auto">
              <a:xfrm>
                <a:off x="3758" y="1656"/>
                <a:ext cx="4" cy="1859"/>
                <a:chOff x="3758" y="1656"/>
                <a:chExt cx="4" cy="1859"/>
              </a:xfrm>
            </p:grpSpPr>
            <p:sp>
              <p:nvSpPr>
                <p:cNvPr id="10369" name="Freeform 31"/>
                <p:cNvSpPr>
                  <a:spLocks noEditPoints="1"/>
                </p:cNvSpPr>
                <p:nvPr/>
              </p:nvSpPr>
              <p:spPr bwMode="auto">
                <a:xfrm>
                  <a:off x="3758" y="1656"/>
                  <a:ext cx="4" cy="223"/>
                </a:xfrm>
                <a:custGeom>
                  <a:avLst/>
                  <a:gdLst>
                    <a:gd name="T0" fmla="*/ 4 w 4"/>
                    <a:gd name="T1" fmla="*/ 5 h 223"/>
                    <a:gd name="T2" fmla="*/ 0 w 4"/>
                    <a:gd name="T3" fmla="*/ 0 h 223"/>
                    <a:gd name="T4" fmla="*/ 4 w 4"/>
                    <a:gd name="T5" fmla="*/ 10 h 223"/>
                    <a:gd name="T6" fmla="*/ 0 w 4"/>
                    <a:gd name="T7" fmla="*/ 15 h 223"/>
                    <a:gd name="T8" fmla="*/ 4 w 4"/>
                    <a:gd name="T9" fmla="*/ 10 h 223"/>
                    <a:gd name="T10" fmla="*/ 4 w 4"/>
                    <a:gd name="T11" fmla="*/ 24 h 223"/>
                    <a:gd name="T12" fmla="*/ 0 w 4"/>
                    <a:gd name="T13" fmla="*/ 19 h 223"/>
                    <a:gd name="T14" fmla="*/ 4 w 4"/>
                    <a:gd name="T15" fmla="*/ 29 h 223"/>
                    <a:gd name="T16" fmla="*/ 0 w 4"/>
                    <a:gd name="T17" fmla="*/ 34 h 223"/>
                    <a:gd name="T18" fmla="*/ 4 w 4"/>
                    <a:gd name="T19" fmla="*/ 29 h 223"/>
                    <a:gd name="T20" fmla="*/ 4 w 4"/>
                    <a:gd name="T21" fmla="*/ 43 h 223"/>
                    <a:gd name="T22" fmla="*/ 0 w 4"/>
                    <a:gd name="T23" fmla="*/ 38 h 223"/>
                    <a:gd name="T24" fmla="*/ 4 w 4"/>
                    <a:gd name="T25" fmla="*/ 48 h 223"/>
                    <a:gd name="T26" fmla="*/ 0 w 4"/>
                    <a:gd name="T27" fmla="*/ 53 h 223"/>
                    <a:gd name="T28" fmla="*/ 4 w 4"/>
                    <a:gd name="T29" fmla="*/ 48 h 223"/>
                    <a:gd name="T30" fmla="*/ 4 w 4"/>
                    <a:gd name="T31" fmla="*/ 62 h 223"/>
                    <a:gd name="T32" fmla="*/ 0 w 4"/>
                    <a:gd name="T33" fmla="*/ 57 h 223"/>
                    <a:gd name="T34" fmla="*/ 4 w 4"/>
                    <a:gd name="T35" fmla="*/ 67 h 223"/>
                    <a:gd name="T36" fmla="*/ 0 w 4"/>
                    <a:gd name="T37" fmla="*/ 72 h 223"/>
                    <a:gd name="T38" fmla="*/ 4 w 4"/>
                    <a:gd name="T39" fmla="*/ 67 h 223"/>
                    <a:gd name="T40" fmla="*/ 4 w 4"/>
                    <a:gd name="T41" fmla="*/ 81 h 223"/>
                    <a:gd name="T42" fmla="*/ 0 w 4"/>
                    <a:gd name="T43" fmla="*/ 76 h 223"/>
                    <a:gd name="T44" fmla="*/ 4 w 4"/>
                    <a:gd name="T45" fmla="*/ 86 h 223"/>
                    <a:gd name="T46" fmla="*/ 0 w 4"/>
                    <a:gd name="T47" fmla="*/ 91 h 223"/>
                    <a:gd name="T48" fmla="*/ 4 w 4"/>
                    <a:gd name="T49" fmla="*/ 86 h 223"/>
                    <a:gd name="T50" fmla="*/ 4 w 4"/>
                    <a:gd name="T51" fmla="*/ 100 h 223"/>
                    <a:gd name="T52" fmla="*/ 0 w 4"/>
                    <a:gd name="T53" fmla="*/ 95 h 223"/>
                    <a:gd name="T54" fmla="*/ 4 w 4"/>
                    <a:gd name="T55" fmla="*/ 105 h 223"/>
                    <a:gd name="T56" fmla="*/ 0 w 4"/>
                    <a:gd name="T57" fmla="*/ 110 h 223"/>
                    <a:gd name="T58" fmla="*/ 4 w 4"/>
                    <a:gd name="T59" fmla="*/ 105 h 223"/>
                    <a:gd name="T60" fmla="*/ 4 w 4"/>
                    <a:gd name="T61" fmla="*/ 119 h 223"/>
                    <a:gd name="T62" fmla="*/ 0 w 4"/>
                    <a:gd name="T63" fmla="*/ 114 h 223"/>
                    <a:gd name="T64" fmla="*/ 4 w 4"/>
                    <a:gd name="T65" fmla="*/ 124 h 223"/>
                    <a:gd name="T66" fmla="*/ 0 w 4"/>
                    <a:gd name="T67" fmla="*/ 128 h 223"/>
                    <a:gd name="T68" fmla="*/ 4 w 4"/>
                    <a:gd name="T69" fmla="*/ 124 h 223"/>
                    <a:gd name="T70" fmla="*/ 4 w 4"/>
                    <a:gd name="T71" fmla="*/ 138 h 223"/>
                    <a:gd name="T72" fmla="*/ 0 w 4"/>
                    <a:gd name="T73" fmla="*/ 133 h 223"/>
                    <a:gd name="T74" fmla="*/ 4 w 4"/>
                    <a:gd name="T75" fmla="*/ 143 h 223"/>
                    <a:gd name="T76" fmla="*/ 0 w 4"/>
                    <a:gd name="T77" fmla="*/ 147 h 223"/>
                    <a:gd name="T78" fmla="*/ 4 w 4"/>
                    <a:gd name="T79" fmla="*/ 143 h 223"/>
                    <a:gd name="T80" fmla="*/ 4 w 4"/>
                    <a:gd name="T81" fmla="*/ 157 h 223"/>
                    <a:gd name="T82" fmla="*/ 0 w 4"/>
                    <a:gd name="T83" fmla="*/ 152 h 223"/>
                    <a:gd name="T84" fmla="*/ 4 w 4"/>
                    <a:gd name="T85" fmla="*/ 161 h 223"/>
                    <a:gd name="T86" fmla="*/ 0 w 4"/>
                    <a:gd name="T87" fmla="*/ 166 h 223"/>
                    <a:gd name="T88" fmla="*/ 4 w 4"/>
                    <a:gd name="T89" fmla="*/ 161 h 223"/>
                    <a:gd name="T90" fmla="*/ 4 w 4"/>
                    <a:gd name="T91" fmla="*/ 176 h 223"/>
                    <a:gd name="T92" fmla="*/ 0 w 4"/>
                    <a:gd name="T93" fmla="*/ 171 h 223"/>
                    <a:gd name="T94" fmla="*/ 4 w 4"/>
                    <a:gd name="T95" fmla="*/ 180 h 223"/>
                    <a:gd name="T96" fmla="*/ 0 w 4"/>
                    <a:gd name="T97" fmla="*/ 185 h 223"/>
                    <a:gd name="T98" fmla="*/ 4 w 4"/>
                    <a:gd name="T99" fmla="*/ 180 h 223"/>
                    <a:gd name="T100" fmla="*/ 4 w 4"/>
                    <a:gd name="T101" fmla="*/ 194 h 223"/>
                    <a:gd name="T102" fmla="*/ 0 w 4"/>
                    <a:gd name="T103" fmla="*/ 190 h 223"/>
                    <a:gd name="T104" fmla="*/ 4 w 4"/>
                    <a:gd name="T105" fmla="*/ 199 h 223"/>
                    <a:gd name="T106" fmla="*/ 0 w 4"/>
                    <a:gd name="T107" fmla="*/ 204 h 223"/>
                    <a:gd name="T108" fmla="*/ 4 w 4"/>
                    <a:gd name="T109" fmla="*/ 199 h 223"/>
                    <a:gd name="T110" fmla="*/ 4 w 4"/>
                    <a:gd name="T111" fmla="*/ 213 h 223"/>
                    <a:gd name="T112" fmla="*/ 0 w 4"/>
                    <a:gd name="T113" fmla="*/ 209 h 223"/>
                    <a:gd name="T114" fmla="*/ 4 w 4"/>
                    <a:gd name="T115" fmla="*/ 218 h 223"/>
                    <a:gd name="T116" fmla="*/ 0 w 4"/>
                    <a:gd name="T117" fmla="*/ 223 h 223"/>
                    <a:gd name="T118" fmla="*/ 4 w 4"/>
                    <a:gd name="T119" fmla="*/ 218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" h="223">
                      <a:moveTo>
                        <a:pt x="4" y="0"/>
                      </a:move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  <a:moveTo>
                        <a:pt x="4" y="10"/>
                      </a:moveTo>
                      <a:lnTo>
                        <a:pt x="4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4" y="10"/>
                      </a:lnTo>
                      <a:close/>
                      <a:moveTo>
                        <a:pt x="4" y="19"/>
                      </a:moveTo>
                      <a:lnTo>
                        <a:pt x="4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4" y="19"/>
                      </a:lnTo>
                      <a:close/>
                      <a:moveTo>
                        <a:pt x="4" y="29"/>
                      </a:moveTo>
                      <a:lnTo>
                        <a:pt x="4" y="34"/>
                      </a:lnTo>
                      <a:lnTo>
                        <a:pt x="0" y="34"/>
                      </a:lnTo>
                      <a:lnTo>
                        <a:pt x="0" y="29"/>
                      </a:lnTo>
                      <a:lnTo>
                        <a:pt x="4" y="29"/>
                      </a:lnTo>
                      <a:close/>
                      <a:moveTo>
                        <a:pt x="4" y="38"/>
                      </a:moveTo>
                      <a:lnTo>
                        <a:pt x="4" y="43"/>
                      </a:lnTo>
                      <a:lnTo>
                        <a:pt x="0" y="43"/>
                      </a:lnTo>
                      <a:lnTo>
                        <a:pt x="0" y="38"/>
                      </a:lnTo>
                      <a:lnTo>
                        <a:pt x="4" y="38"/>
                      </a:lnTo>
                      <a:close/>
                      <a:moveTo>
                        <a:pt x="4" y="48"/>
                      </a:moveTo>
                      <a:lnTo>
                        <a:pt x="4" y="53"/>
                      </a:lnTo>
                      <a:lnTo>
                        <a:pt x="0" y="53"/>
                      </a:lnTo>
                      <a:lnTo>
                        <a:pt x="0" y="48"/>
                      </a:lnTo>
                      <a:lnTo>
                        <a:pt x="4" y="48"/>
                      </a:lnTo>
                      <a:close/>
                      <a:moveTo>
                        <a:pt x="4" y="57"/>
                      </a:moveTo>
                      <a:lnTo>
                        <a:pt x="4" y="62"/>
                      </a:lnTo>
                      <a:lnTo>
                        <a:pt x="0" y="62"/>
                      </a:lnTo>
                      <a:lnTo>
                        <a:pt x="0" y="57"/>
                      </a:lnTo>
                      <a:lnTo>
                        <a:pt x="4" y="57"/>
                      </a:lnTo>
                      <a:close/>
                      <a:moveTo>
                        <a:pt x="4" y="67"/>
                      </a:moveTo>
                      <a:lnTo>
                        <a:pt x="4" y="72"/>
                      </a:lnTo>
                      <a:lnTo>
                        <a:pt x="0" y="72"/>
                      </a:lnTo>
                      <a:lnTo>
                        <a:pt x="0" y="67"/>
                      </a:lnTo>
                      <a:lnTo>
                        <a:pt x="4" y="67"/>
                      </a:lnTo>
                      <a:close/>
                      <a:moveTo>
                        <a:pt x="4" y="76"/>
                      </a:moveTo>
                      <a:lnTo>
                        <a:pt x="4" y="81"/>
                      </a:lnTo>
                      <a:lnTo>
                        <a:pt x="0" y="81"/>
                      </a:lnTo>
                      <a:lnTo>
                        <a:pt x="0" y="76"/>
                      </a:lnTo>
                      <a:lnTo>
                        <a:pt x="4" y="76"/>
                      </a:lnTo>
                      <a:close/>
                      <a:moveTo>
                        <a:pt x="4" y="86"/>
                      </a:moveTo>
                      <a:lnTo>
                        <a:pt x="4" y="91"/>
                      </a:lnTo>
                      <a:lnTo>
                        <a:pt x="0" y="91"/>
                      </a:lnTo>
                      <a:lnTo>
                        <a:pt x="0" y="86"/>
                      </a:lnTo>
                      <a:lnTo>
                        <a:pt x="4" y="86"/>
                      </a:lnTo>
                      <a:close/>
                      <a:moveTo>
                        <a:pt x="4" y="95"/>
                      </a:moveTo>
                      <a:lnTo>
                        <a:pt x="4" y="100"/>
                      </a:lnTo>
                      <a:lnTo>
                        <a:pt x="0" y="100"/>
                      </a:lnTo>
                      <a:lnTo>
                        <a:pt x="0" y="95"/>
                      </a:lnTo>
                      <a:lnTo>
                        <a:pt x="4" y="95"/>
                      </a:lnTo>
                      <a:close/>
                      <a:moveTo>
                        <a:pt x="4" y="105"/>
                      </a:moveTo>
                      <a:lnTo>
                        <a:pt x="4" y="110"/>
                      </a:lnTo>
                      <a:lnTo>
                        <a:pt x="0" y="110"/>
                      </a:lnTo>
                      <a:lnTo>
                        <a:pt x="0" y="105"/>
                      </a:lnTo>
                      <a:lnTo>
                        <a:pt x="4" y="105"/>
                      </a:lnTo>
                      <a:close/>
                      <a:moveTo>
                        <a:pt x="4" y="114"/>
                      </a:moveTo>
                      <a:lnTo>
                        <a:pt x="4" y="119"/>
                      </a:lnTo>
                      <a:lnTo>
                        <a:pt x="0" y="119"/>
                      </a:lnTo>
                      <a:lnTo>
                        <a:pt x="0" y="114"/>
                      </a:lnTo>
                      <a:lnTo>
                        <a:pt x="4" y="114"/>
                      </a:lnTo>
                      <a:close/>
                      <a:moveTo>
                        <a:pt x="4" y="124"/>
                      </a:moveTo>
                      <a:lnTo>
                        <a:pt x="4" y="128"/>
                      </a:lnTo>
                      <a:lnTo>
                        <a:pt x="0" y="128"/>
                      </a:lnTo>
                      <a:lnTo>
                        <a:pt x="0" y="124"/>
                      </a:lnTo>
                      <a:lnTo>
                        <a:pt x="4" y="124"/>
                      </a:lnTo>
                      <a:close/>
                      <a:moveTo>
                        <a:pt x="4" y="133"/>
                      </a:moveTo>
                      <a:lnTo>
                        <a:pt x="4" y="138"/>
                      </a:lnTo>
                      <a:lnTo>
                        <a:pt x="0" y="138"/>
                      </a:lnTo>
                      <a:lnTo>
                        <a:pt x="0" y="133"/>
                      </a:lnTo>
                      <a:lnTo>
                        <a:pt x="4" y="133"/>
                      </a:lnTo>
                      <a:close/>
                      <a:moveTo>
                        <a:pt x="4" y="143"/>
                      </a:moveTo>
                      <a:lnTo>
                        <a:pt x="4" y="147"/>
                      </a:lnTo>
                      <a:lnTo>
                        <a:pt x="0" y="147"/>
                      </a:lnTo>
                      <a:lnTo>
                        <a:pt x="0" y="143"/>
                      </a:lnTo>
                      <a:lnTo>
                        <a:pt x="4" y="143"/>
                      </a:lnTo>
                      <a:close/>
                      <a:moveTo>
                        <a:pt x="4" y="152"/>
                      </a:moveTo>
                      <a:lnTo>
                        <a:pt x="4" y="157"/>
                      </a:lnTo>
                      <a:lnTo>
                        <a:pt x="0" y="157"/>
                      </a:lnTo>
                      <a:lnTo>
                        <a:pt x="0" y="152"/>
                      </a:lnTo>
                      <a:lnTo>
                        <a:pt x="4" y="152"/>
                      </a:lnTo>
                      <a:close/>
                      <a:moveTo>
                        <a:pt x="4" y="161"/>
                      </a:moveTo>
                      <a:lnTo>
                        <a:pt x="4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4" y="161"/>
                      </a:lnTo>
                      <a:close/>
                      <a:moveTo>
                        <a:pt x="4" y="171"/>
                      </a:moveTo>
                      <a:lnTo>
                        <a:pt x="4" y="176"/>
                      </a:lnTo>
                      <a:lnTo>
                        <a:pt x="0" y="176"/>
                      </a:lnTo>
                      <a:lnTo>
                        <a:pt x="0" y="171"/>
                      </a:lnTo>
                      <a:lnTo>
                        <a:pt x="4" y="171"/>
                      </a:lnTo>
                      <a:close/>
                      <a:moveTo>
                        <a:pt x="4" y="180"/>
                      </a:moveTo>
                      <a:lnTo>
                        <a:pt x="4" y="185"/>
                      </a:lnTo>
                      <a:lnTo>
                        <a:pt x="0" y="185"/>
                      </a:lnTo>
                      <a:lnTo>
                        <a:pt x="0" y="180"/>
                      </a:lnTo>
                      <a:lnTo>
                        <a:pt x="4" y="180"/>
                      </a:lnTo>
                      <a:close/>
                      <a:moveTo>
                        <a:pt x="4" y="190"/>
                      </a:moveTo>
                      <a:lnTo>
                        <a:pt x="4" y="194"/>
                      </a:lnTo>
                      <a:lnTo>
                        <a:pt x="0" y="194"/>
                      </a:lnTo>
                      <a:lnTo>
                        <a:pt x="0" y="190"/>
                      </a:lnTo>
                      <a:lnTo>
                        <a:pt x="4" y="190"/>
                      </a:lnTo>
                      <a:close/>
                      <a:moveTo>
                        <a:pt x="4" y="199"/>
                      </a:moveTo>
                      <a:lnTo>
                        <a:pt x="4" y="204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4" y="199"/>
                      </a:lnTo>
                      <a:close/>
                      <a:moveTo>
                        <a:pt x="4" y="209"/>
                      </a:moveTo>
                      <a:lnTo>
                        <a:pt x="4" y="213"/>
                      </a:lnTo>
                      <a:lnTo>
                        <a:pt x="0" y="213"/>
                      </a:lnTo>
                      <a:lnTo>
                        <a:pt x="0" y="209"/>
                      </a:lnTo>
                      <a:lnTo>
                        <a:pt x="4" y="209"/>
                      </a:lnTo>
                      <a:close/>
                      <a:moveTo>
                        <a:pt x="4" y="218"/>
                      </a:moveTo>
                      <a:lnTo>
                        <a:pt x="4" y="223"/>
                      </a:lnTo>
                      <a:lnTo>
                        <a:pt x="0" y="223"/>
                      </a:lnTo>
                      <a:lnTo>
                        <a:pt x="0" y="218"/>
                      </a:lnTo>
                      <a:lnTo>
                        <a:pt x="4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0" name="Freeform 32"/>
                <p:cNvSpPr>
                  <a:spLocks noEditPoints="1"/>
                </p:cNvSpPr>
                <p:nvPr/>
              </p:nvSpPr>
              <p:spPr bwMode="auto">
                <a:xfrm>
                  <a:off x="3758" y="1884"/>
                  <a:ext cx="4" cy="222"/>
                </a:xfrm>
                <a:custGeom>
                  <a:avLst/>
                  <a:gdLst>
                    <a:gd name="T0" fmla="*/ 4 w 4"/>
                    <a:gd name="T1" fmla="*/ 4 h 222"/>
                    <a:gd name="T2" fmla="*/ 0 w 4"/>
                    <a:gd name="T3" fmla="*/ 0 h 222"/>
                    <a:gd name="T4" fmla="*/ 4 w 4"/>
                    <a:gd name="T5" fmla="*/ 9 h 222"/>
                    <a:gd name="T6" fmla="*/ 0 w 4"/>
                    <a:gd name="T7" fmla="*/ 14 h 222"/>
                    <a:gd name="T8" fmla="*/ 4 w 4"/>
                    <a:gd name="T9" fmla="*/ 9 h 222"/>
                    <a:gd name="T10" fmla="*/ 4 w 4"/>
                    <a:gd name="T11" fmla="*/ 23 h 222"/>
                    <a:gd name="T12" fmla="*/ 0 w 4"/>
                    <a:gd name="T13" fmla="*/ 18 h 222"/>
                    <a:gd name="T14" fmla="*/ 4 w 4"/>
                    <a:gd name="T15" fmla="*/ 28 h 222"/>
                    <a:gd name="T16" fmla="*/ 0 w 4"/>
                    <a:gd name="T17" fmla="*/ 33 h 222"/>
                    <a:gd name="T18" fmla="*/ 4 w 4"/>
                    <a:gd name="T19" fmla="*/ 28 h 222"/>
                    <a:gd name="T20" fmla="*/ 4 w 4"/>
                    <a:gd name="T21" fmla="*/ 42 h 222"/>
                    <a:gd name="T22" fmla="*/ 0 w 4"/>
                    <a:gd name="T23" fmla="*/ 37 h 222"/>
                    <a:gd name="T24" fmla="*/ 4 w 4"/>
                    <a:gd name="T25" fmla="*/ 47 h 222"/>
                    <a:gd name="T26" fmla="*/ 0 w 4"/>
                    <a:gd name="T27" fmla="*/ 51 h 222"/>
                    <a:gd name="T28" fmla="*/ 4 w 4"/>
                    <a:gd name="T29" fmla="*/ 47 h 222"/>
                    <a:gd name="T30" fmla="*/ 4 w 4"/>
                    <a:gd name="T31" fmla="*/ 61 h 222"/>
                    <a:gd name="T32" fmla="*/ 0 w 4"/>
                    <a:gd name="T33" fmla="*/ 56 h 222"/>
                    <a:gd name="T34" fmla="*/ 4 w 4"/>
                    <a:gd name="T35" fmla="*/ 66 h 222"/>
                    <a:gd name="T36" fmla="*/ 0 w 4"/>
                    <a:gd name="T37" fmla="*/ 70 h 222"/>
                    <a:gd name="T38" fmla="*/ 4 w 4"/>
                    <a:gd name="T39" fmla="*/ 66 h 222"/>
                    <a:gd name="T40" fmla="*/ 4 w 4"/>
                    <a:gd name="T41" fmla="*/ 80 h 222"/>
                    <a:gd name="T42" fmla="*/ 0 w 4"/>
                    <a:gd name="T43" fmla="*/ 75 h 222"/>
                    <a:gd name="T44" fmla="*/ 4 w 4"/>
                    <a:gd name="T45" fmla="*/ 85 h 222"/>
                    <a:gd name="T46" fmla="*/ 0 w 4"/>
                    <a:gd name="T47" fmla="*/ 90 h 222"/>
                    <a:gd name="T48" fmla="*/ 4 w 4"/>
                    <a:gd name="T49" fmla="*/ 85 h 222"/>
                    <a:gd name="T50" fmla="*/ 4 w 4"/>
                    <a:gd name="T51" fmla="*/ 99 h 222"/>
                    <a:gd name="T52" fmla="*/ 0 w 4"/>
                    <a:gd name="T53" fmla="*/ 94 h 222"/>
                    <a:gd name="T54" fmla="*/ 4 w 4"/>
                    <a:gd name="T55" fmla="*/ 104 h 222"/>
                    <a:gd name="T56" fmla="*/ 0 w 4"/>
                    <a:gd name="T57" fmla="*/ 108 h 222"/>
                    <a:gd name="T58" fmla="*/ 4 w 4"/>
                    <a:gd name="T59" fmla="*/ 104 h 222"/>
                    <a:gd name="T60" fmla="*/ 4 w 4"/>
                    <a:gd name="T61" fmla="*/ 118 h 222"/>
                    <a:gd name="T62" fmla="*/ 0 w 4"/>
                    <a:gd name="T63" fmla="*/ 113 h 222"/>
                    <a:gd name="T64" fmla="*/ 4 w 4"/>
                    <a:gd name="T65" fmla="*/ 123 h 222"/>
                    <a:gd name="T66" fmla="*/ 0 w 4"/>
                    <a:gd name="T67" fmla="*/ 127 h 222"/>
                    <a:gd name="T68" fmla="*/ 4 w 4"/>
                    <a:gd name="T69" fmla="*/ 123 h 222"/>
                    <a:gd name="T70" fmla="*/ 4 w 4"/>
                    <a:gd name="T71" fmla="*/ 137 h 222"/>
                    <a:gd name="T72" fmla="*/ 0 w 4"/>
                    <a:gd name="T73" fmla="*/ 132 h 222"/>
                    <a:gd name="T74" fmla="*/ 4 w 4"/>
                    <a:gd name="T75" fmla="*/ 141 h 222"/>
                    <a:gd name="T76" fmla="*/ 0 w 4"/>
                    <a:gd name="T77" fmla="*/ 147 h 222"/>
                    <a:gd name="T78" fmla="*/ 4 w 4"/>
                    <a:gd name="T79" fmla="*/ 141 h 222"/>
                    <a:gd name="T80" fmla="*/ 4 w 4"/>
                    <a:gd name="T81" fmla="*/ 156 h 222"/>
                    <a:gd name="T82" fmla="*/ 0 w 4"/>
                    <a:gd name="T83" fmla="*/ 151 h 222"/>
                    <a:gd name="T84" fmla="*/ 4 w 4"/>
                    <a:gd name="T85" fmla="*/ 161 h 222"/>
                    <a:gd name="T86" fmla="*/ 0 w 4"/>
                    <a:gd name="T87" fmla="*/ 166 h 222"/>
                    <a:gd name="T88" fmla="*/ 4 w 4"/>
                    <a:gd name="T89" fmla="*/ 161 h 222"/>
                    <a:gd name="T90" fmla="*/ 4 w 4"/>
                    <a:gd name="T91" fmla="*/ 175 h 222"/>
                    <a:gd name="T92" fmla="*/ 0 w 4"/>
                    <a:gd name="T93" fmla="*/ 170 h 222"/>
                    <a:gd name="T94" fmla="*/ 4 w 4"/>
                    <a:gd name="T95" fmla="*/ 180 h 222"/>
                    <a:gd name="T96" fmla="*/ 0 w 4"/>
                    <a:gd name="T97" fmla="*/ 184 h 222"/>
                    <a:gd name="T98" fmla="*/ 4 w 4"/>
                    <a:gd name="T99" fmla="*/ 180 h 222"/>
                    <a:gd name="T100" fmla="*/ 4 w 4"/>
                    <a:gd name="T101" fmla="*/ 194 h 222"/>
                    <a:gd name="T102" fmla="*/ 0 w 4"/>
                    <a:gd name="T103" fmla="*/ 189 h 222"/>
                    <a:gd name="T104" fmla="*/ 4 w 4"/>
                    <a:gd name="T105" fmla="*/ 199 h 222"/>
                    <a:gd name="T106" fmla="*/ 0 w 4"/>
                    <a:gd name="T107" fmla="*/ 203 h 222"/>
                    <a:gd name="T108" fmla="*/ 4 w 4"/>
                    <a:gd name="T109" fmla="*/ 199 h 222"/>
                    <a:gd name="T110" fmla="*/ 4 w 4"/>
                    <a:gd name="T111" fmla="*/ 213 h 222"/>
                    <a:gd name="T112" fmla="*/ 0 w 4"/>
                    <a:gd name="T113" fmla="*/ 208 h 222"/>
                    <a:gd name="T114" fmla="*/ 4 w 4"/>
                    <a:gd name="T115" fmla="*/ 218 h 222"/>
                    <a:gd name="T116" fmla="*/ 0 w 4"/>
                    <a:gd name="T117" fmla="*/ 222 h 222"/>
                    <a:gd name="T118" fmla="*/ 4 w 4"/>
                    <a:gd name="T119" fmla="*/ 218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" h="222">
                      <a:moveTo>
                        <a:pt x="4" y="0"/>
                      </a:moveTo>
                      <a:lnTo>
                        <a:pt x="4" y="4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  <a:moveTo>
                        <a:pt x="4" y="9"/>
                      </a:moveTo>
                      <a:lnTo>
                        <a:pt x="4" y="14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4" y="9"/>
                      </a:lnTo>
                      <a:close/>
                      <a:moveTo>
                        <a:pt x="4" y="18"/>
                      </a:moveTo>
                      <a:lnTo>
                        <a:pt x="4" y="23"/>
                      </a:lnTo>
                      <a:lnTo>
                        <a:pt x="0" y="23"/>
                      </a:lnTo>
                      <a:lnTo>
                        <a:pt x="0" y="18"/>
                      </a:lnTo>
                      <a:lnTo>
                        <a:pt x="4" y="18"/>
                      </a:lnTo>
                      <a:close/>
                      <a:moveTo>
                        <a:pt x="4" y="28"/>
                      </a:moveTo>
                      <a:lnTo>
                        <a:pt x="4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4" y="28"/>
                      </a:lnTo>
                      <a:close/>
                      <a:moveTo>
                        <a:pt x="4" y="37"/>
                      </a:moveTo>
                      <a:lnTo>
                        <a:pt x="4" y="42"/>
                      </a:lnTo>
                      <a:lnTo>
                        <a:pt x="0" y="42"/>
                      </a:lnTo>
                      <a:lnTo>
                        <a:pt x="0" y="37"/>
                      </a:lnTo>
                      <a:lnTo>
                        <a:pt x="4" y="37"/>
                      </a:lnTo>
                      <a:close/>
                      <a:moveTo>
                        <a:pt x="4" y="47"/>
                      </a:moveTo>
                      <a:lnTo>
                        <a:pt x="4" y="51"/>
                      </a:lnTo>
                      <a:lnTo>
                        <a:pt x="0" y="51"/>
                      </a:lnTo>
                      <a:lnTo>
                        <a:pt x="0" y="47"/>
                      </a:lnTo>
                      <a:lnTo>
                        <a:pt x="4" y="47"/>
                      </a:lnTo>
                      <a:close/>
                      <a:moveTo>
                        <a:pt x="4" y="56"/>
                      </a:moveTo>
                      <a:lnTo>
                        <a:pt x="4" y="61"/>
                      </a:lnTo>
                      <a:lnTo>
                        <a:pt x="0" y="61"/>
                      </a:lnTo>
                      <a:lnTo>
                        <a:pt x="0" y="56"/>
                      </a:lnTo>
                      <a:lnTo>
                        <a:pt x="4" y="56"/>
                      </a:lnTo>
                      <a:close/>
                      <a:moveTo>
                        <a:pt x="4" y="66"/>
                      </a:moveTo>
                      <a:lnTo>
                        <a:pt x="4" y="70"/>
                      </a:lnTo>
                      <a:lnTo>
                        <a:pt x="0" y="70"/>
                      </a:lnTo>
                      <a:lnTo>
                        <a:pt x="0" y="66"/>
                      </a:lnTo>
                      <a:lnTo>
                        <a:pt x="4" y="66"/>
                      </a:lnTo>
                      <a:close/>
                      <a:moveTo>
                        <a:pt x="4" y="75"/>
                      </a:moveTo>
                      <a:lnTo>
                        <a:pt x="4" y="80"/>
                      </a:lnTo>
                      <a:lnTo>
                        <a:pt x="0" y="80"/>
                      </a:lnTo>
                      <a:lnTo>
                        <a:pt x="0" y="75"/>
                      </a:lnTo>
                      <a:lnTo>
                        <a:pt x="4" y="75"/>
                      </a:lnTo>
                      <a:close/>
                      <a:moveTo>
                        <a:pt x="4" y="85"/>
                      </a:moveTo>
                      <a:lnTo>
                        <a:pt x="4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4" y="85"/>
                      </a:lnTo>
                      <a:close/>
                      <a:moveTo>
                        <a:pt x="4" y="94"/>
                      </a:moveTo>
                      <a:lnTo>
                        <a:pt x="4" y="99"/>
                      </a:lnTo>
                      <a:lnTo>
                        <a:pt x="0" y="99"/>
                      </a:lnTo>
                      <a:lnTo>
                        <a:pt x="0" y="94"/>
                      </a:lnTo>
                      <a:lnTo>
                        <a:pt x="4" y="94"/>
                      </a:lnTo>
                      <a:close/>
                      <a:moveTo>
                        <a:pt x="4" y="104"/>
                      </a:moveTo>
                      <a:lnTo>
                        <a:pt x="4" y="108"/>
                      </a:lnTo>
                      <a:lnTo>
                        <a:pt x="0" y="108"/>
                      </a:lnTo>
                      <a:lnTo>
                        <a:pt x="0" y="104"/>
                      </a:lnTo>
                      <a:lnTo>
                        <a:pt x="4" y="104"/>
                      </a:lnTo>
                      <a:close/>
                      <a:moveTo>
                        <a:pt x="4" y="113"/>
                      </a:moveTo>
                      <a:lnTo>
                        <a:pt x="4" y="118"/>
                      </a:lnTo>
                      <a:lnTo>
                        <a:pt x="0" y="118"/>
                      </a:lnTo>
                      <a:lnTo>
                        <a:pt x="0" y="113"/>
                      </a:lnTo>
                      <a:lnTo>
                        <a:pt x="4" y="113"/>
                      </a:lnTo>
                      <a:close/>
                      <a:moveTo>
                        <a:pt x="4" y="123"/>
                      </a:moveTo>
                      <a:lnTo>
                        <a:pt x="4" y="127"/>
                      </a:lnTo>
                      <a:lnTo>
                        <a:pt x="0" y="127"/>
                      </a:lnTo>
                      <a:lnTo>
                        <a:pt x="0" y="123"/>
                      </a:lnTo>
                      <a:lnTo>
                        <a:pt x="4" y="123"/>
                      </a:lnTo>
                      <a:close/>
                      <a:moveTo>
                        <a:pt x="4" y="132"/>
                      </a:moveTo>
                      <a:lnTo>
                        <a:pt x="4" y="137"/>
                      </a:lnTo>
                      <a:lnTo>
                        <a:pt x="0" y="137"/>
                      </a:lnTo>
                      <a:lnTo>
                        <a:pt x="0" y="132"/>
                      </a:lnTo>
                      <a:lnTo>
                        <a:pt x="4" y="132"/>
                      </a:lnTo>
                      <a:close/>
                      <a:moveTo>
                        <a:pt x="4" y="141"/>
                      </a:moveTo>
                      <a:lnTo>
                        <a:pt x="4" y="147"/>
                      </a:lnTo>
                      <a:lnTo>
                        <a:pt x="0" y="147"/>
                      </a:lnTo>
                      <a:lnTo>
                        <a:pt x="0" y="141"/>
                      </a:lnTo>
                      <a:lnTo>
                        <a:pt x="4" y="141"/>
                      </a:lnTo>
                      <a:close/>
                      <a:moveTo>
                        <a:pt x="4" y="151"/>
                      </a:moveTo>
                      <a:lnTo>
                        <a:pt x="4" y="156"/>
                      </a:lnTo>
                      <a:lnTo>
                        <a:pt x="0" y="156"/>
                      </a:lnTo>
                      <a:lnTo>
                        <a:pt x="0" y="151"/>
                      </a:lnTo>
                      <a:lnTo>
                        <a:pt x="4" y="151"/>
                      </a:lnTo>
                      <a:close/>
                      <a:moveTo>
                        <a:pt x="4" y="161"/>
                      </a:moveTo>
                      <a:lnTo>
                        <a:pt x="4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4" y="161"/>
                      </a:lnTo>
                      <a:close/>
                      <a:moveTo>
                        <a:pt x="4" y="170"/>
                      </a:moveTo>
                      <a:lnTo>
                        <a:pt x="4" y="175"/>
                      </a:lnTo>
                      <a:lnTo>
                        <a:pt x="0" y="175"/>
                      </a:lnTo>
                      <a:lnTo>
                        <a:pt x="0" y="170"/>
                      </a:lnTo>
                      <a:lnTo>
                        <a:pt x="4" y="170"/>
                      </a:lnTo>
                      <a:close/>
                      <a:moveTo>
                        <a:pt x="4" y="180"/>
                      </a:moveTo>
                      <a:lnTo>
                        <a:pt x="4" y="184"/>
                      </a:lnTo>
                      <a:lnTo>
                        <a:pt x="0" y="184"/>
                      </a:lnTo>
                      <a:lnTo>
                        <a:pt x="0" y="180"/>
                      </a:lnTo>
                      <a:lnTo>
                        <a:pt x="4" y="180"/>
                      </a:lnTo>
                      <a:close/>
                      <a:moveTo>
                        <a:pt x="4" y="189"/>
                      </a:moveTo>
                      <a:lnTo>
                        <a:pt x="4" y="194"/>
                      </a:lnTo>
                      <a:lnTo>
                        <a:pt x="0" y="194"/>
                      </a:lnTo>
                      <a:lnTo>
                        <a:pt x="0" y="189"/>
                      </a:lnTo>
                      <a:lnTo>
                        <a:pt x="4" y="189"/>
                      </a:lnTo>
                      <a:close/>
                      <a:moveTo>
                        <a:pt x="4" y="199"/>
                      </a:moveTo>
                      <a:lnTo>
                        <a:pt x="4" y="203"/>
                      </a:lnTo>
                      <a:lnTo>
                        <a:pt x="0" y="203"/>
                      </a:lnTo>
                      <a:lnTo>
                        <a:pt x="0" y="199"/>
                      </a:lnTo>
                      <a:lnTo>
                        <a:pt x="4" y="199"/>
                      </a:lnTo>
                      <a:close/>
                      <a:moveTo>
                        <a:pt x="4" y="208"/>
                      </a:moveTo>
                      <a:lnTo>
                        <a:pt x="4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4" y="208"/>
                      </a:lnTo>
                      <a:close/>
                      <a:moveTo>
                        <a:pt x="4" y="218"/>
                      </a:moveTo>
                      <a:lnTo>
                        <a:pt x="4" y="222"/>
                      </a:lnTo>
                      <a:lnTo>
                        <a:pt x="0" y="222"/>
                      </a:lnTo>
                      <a:lnTo>
                        <a:pt x="0" y="218"/>
                      </a:lnTo>
                      <a:lnTo>
                        <a:pt x="4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1" name="Freeform 33"/>
                <p:cNvSpPr>
                  <a:spLocks noEditPoints="1"/>
                </p:cNvSpPr>
                <p:nvPr/>
              </p:nvSpPr>
              <p:spPr bwMode="auto">
                <a:xfrm>
                  <a:off x="3758" y="2111"/>
                  <a:ext cx="4" cy="222"/>
                </a:xfrm>
                <a:custGeom>
                  <a:avLst/>
                  <a:gdLst>
                    <a:gd name="T0" fmla="*/ 4 w 4"/>
                    <a:gd name="T1" fmla="*/ 5 h 222"/>
                    <a:gd name="T2" fmla="*/ 0 w 4"/>
                    <a:gd name="T3" fmla="*/ 0 h 222"/>
                    <a:gd name="T4" fmla="*/ 4 w 4"/>
                    <a:gd name="T5" fmla="*/ 9 h 222"/>
                    <a:gd name="T6" fmla="*/ 0 w 4"/>
                    <a:gd name="T7" fmla="*/ 14 h 222"/>
                    <a:gd name="T8" fmla="*/ 4 w 4"/>
                    <a:gd name="T9" fmla="*/ 9 h 222"/>
                    <a:gd name="T10" fmla="*/ 4 w 4"/>
                    <a:gd name="T11" fmla="*/ 24 h 222"/>
                    <a:gd name="T12" fmla="*/ 0 w 4"/>
                    <a:gd name="T13" fmla="*/ 19 h 222"/>
                    <a:gd name="T14" fmla="*/ 4 w 4"/>
                    <a:gd name="T15" fmla="*/ 28 h 222"/>
                    <a:gd name="T16" fmla="*/ 0 w 4"/>
                    <a:gd name="T17" fmla="*/ 33 h 222"/>
                    <a:gd name="T18" fmla="*/ 4 w 4"/>
                    <a:gd name="T19" fmla="*/ 28 h 222"/>
                    <a:gd name="T20" fmla="*/ 4 w 4"/>
                    <a:gd name="T21" fmla="*/ 42 h 222"/>
                    <a:gd name="T22" fmla="*/ 0 w 4"/>
                    <a:gd name="T23" fmla="*/ 38 h 222"/>
                    <a:gd name="T24" fmla="*/ 4 w 4"/>
                    <a:gd name="T25" fmla="*/ 47 h 222"/>
                    <a:gd name="T26" fmla="*/ 0 w 4"/>
                    <a:gd name="T27" fmla="*/ 52 h 222"/>
                    <a:gd name="T28" fmla="*/ 4 w 4"/>
                    <a:gd name="T29" fmla="*/ 47 h 222"/>
                    <a:gd name="T30" fmla="*/ 4 w 4"/>
                    <a:gd name="T31" fmla="*/ 61 h 222"/>
                    <a:gd name="T32" fmla="*/ 0 w 4"/>
                    <a:gd name="T33" fmla="*/ 57 h 222"/>
                    <a:gd name="T34" fmla="*/ 4 w 4"/>
                    <a:gd name="T35" fmla="*/ 66 h 222"/>
                    <a:gd name="T36" fmla="*/ 0 w 4"/>
                    <a:gd name="T37" fmla="*/ 71 h 222"/>
                    <a:gd name="T38" fmla="*/ 4 w 4"/>
                    <a:gd name="T39" fmla="*/ 66 h 222"/>
                    <a:gd name="T40" fmla="*/ 4 w 4"/>
                    <a:gd name="T41" fmla="*/ 80 h 222"/>
                    <a:gd name="T42" fmla="*/ 0 w 4"/>
                    <a:gd name="T43" fmla="*/ 75 h 222"/>
                    <a:gd name="T44" fmla="*/ 4 w 4"/>
                    <a:gd name="T45" fmla="*/ 85 h 222"/>
                    <a:gd name="T46" fmla="*/ 0 w 4"/>
                    <a:gd name="T47" fmla="*/ 90 h 222"/>
                    <a:gd name="T48" fmla="*/ 4 w 4"/>
                    <a:gd name="T49" fmla="*/ 85 h 222"/>
                    <a:gd name="T50" fmla="*/ 4 w 4"/>
                    <a:gd name="T51" fmla="*/ 99 h 222"/>
                    <a:gd name="T52" fmla="*/ 0 w 4"/>
                    <a:gd name="T53" fmla="*/ 94 h 222"/>
                    <a:gd name="T54" fmla="*/ 4 w 4"/>
                    <a:gd name="T55" fmla="*/ 104 h 222"/>
                    <a:gd name="T56" fmla="*/ 0 w 4"/>
                    <a:gd name="T57" fmla="*/ 109 h 222"/>
                    <a:gd name="T58" fmla="*/ 4 w 4"/>
                    <a:gd name="T59" fmla="*/ 104 h 222"/>
                    <a:gd name="T60" fmla="*/ 4 w 4"/>
                    <a:gd name="T61" fmla="*/ 118 h 222"/>
                    <a:gd name="T62" fmla="*/ 0 w 4"/>
                    <a:gd name="T63" fmla="*/ 113 h 222"/>
                    <a:gd name="T64" fmla="*/ 4 w 4"/>
                    <a:gd name="T65" fmla="*/ 123 h 222"/>
                    <a:gd name="T66" fmla="*/ 0 w 4"/>
                    <a:gd name="T67" fmla="*/ 127 h 222"/>
                    <a:gd name="T68" fmla="*/ 4 w 4"/>
                    <a:gd name="T69" fmla="*/ 123 h 222"/>
                    <a:gd name="T70" fmla="*/ 4 w 4"/>
                    <a:gd name="T71" fmla="*/ 137 h 222"/>
                    <a:gd name="T72" fmla="*/ 0 w 4"/>
                    <a:gd name="T73" fmla="*/ 132 h 222"/>
                    <a:gd name="T74" fmla="*/ 4 w 4"/>
                    <a:gd name="T75" fmla="*/ 142 h 222"/>
                    <a:gd name="T76" fmla="*/ 0 w 4"/>
                    <a:gd name="T77" fmla="*/ 146 h 222"/>
                    <a:gd name="T78" fmla="*/ 4 w 4"/>
                    <a:gd name="T79" fmla="*/ 142 h 222"/>
                    <a:gd name="T80" fmla="*/ 4 w 4"/>
                    <a:gd name="T81" fmla="*/ 156 h 222"/>
                    <a:gd name="T82" fmla="*/ 0 w 4"/>
                    <a:gd name="T83" fmla="*/ 151 h 222"/>
                    <a:gd name="T84" fmla="*/ 4 w 4"/>
                    <a:gd name="T85" fmla="*/ 161 h 222"/>
                    <a:gd name="T86" fmla="*/ 0 w 4"/>
                    <a:gd name="T87" fmla="*/ 165 h 222"/>
                    <a:gd name="T88" fmla="*/ 4 w 4"/>
                    <a:gd name="T89" fmla="*/ 161 h 222"/>
                    <a:gd name="T90" fmla="*/ 4 w 4"/>
                    <a:gd name="T91" fmla="*/ 175 h 222"/>
                    <a:gd name="T92" fmla="*/ 0 w 4"/>
                    <a:gd name="T93" fmla="*/ 170 h 222"/>
                    <a:gd name="T94" fmla="*/ 4 w 4"/>
                    <a:gd name="T95" fmla="*/ 180 h 222"/>
                    <a:gd name="T96" fmla="*/ 0 w 4"/>
                    <a:gd name="T97" fmla="*/ 184 h 222"/>
                    <a:gd name="T98" fmla="*/ 4 w 4"/>
                    <a:gd name="T99" fmla="*/ 180 h 222"/>
                    <a:gd name="T100" fmla="*/ 4 w 4"/>
                    <a:gd name="T101" fmla="*/ 194 h 222"/>
                    <a:gd name="T102" fmla="*/ 0 w 4"/>
                    <a:gd name="T103" fmla="*/ 189 h 222"/>
                    <a:gd name="T104" fmla="*/ 4 w 4"/>
                    <a:gd name="T105" fmla="*/ 199 h 222"/>
                    <a:gd name="T106" fmla="*/ 0 w 4"/>
                    <a:gd name="T107" fmla="*/ 203 h 222"/>
                    <a:gd name="T108" fmla="*/ 4 w 4"/>
                    <a:gd name="T109" fmla="*/ 199 h 222"/>
                    <a:gd name="T110" fmla="*/ 4 w 4"/>
                    <a:gd name="T111" fmla="*/ 213 h 222"/>
                    <a:gd name="T112" fmla="*/ 0 w 4"/>
                    <a:gd name="T113" fmla="*/ 208 h 222"/>
                    <a:gd name="T114" fmla="*/ 4 w 4"/>
                    <a:gd name="T115" fmla="*/ 217 h 222"/>
                    <a:gd name="T116" fmla="*/ 0 w 4"/>
                    <a:gd name="T117" fmla="*/ 222 h 222"/>
                    <a:gd name="T118" fmla="*/ 4 w 4"/>
                    <a:gd name="T119" fmla="*/ 217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" h="222">
                      <a:moveTo>
                        <a:pt x="4" y="0"/>
                      </a:move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  <a:moveTo>
                        <a:pt x="4" y="9"/>
                      </a:moveTo>
                      <a:lnTo>
                        <a:pt x="4" y="14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4" y="9"/>
                      </a:lnTo>
                      <a:close/>
                      <a:moveTo>
                        <a:pt x="4" y="19"/>
                      </a:moveTo>
                      <a:lnTo>
                        <a:pt x="4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4" y="19"/>
                      </a:lnTo>
                      <a:close/>
                      <a:moveTo>
                        <a:pt x="4" y="28"/>
                      </a:moveTo>
                      <a:lnTo>
                        <a:pt x="4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4" y="28"/>
                      </a:lnTo>
                      <a:close/>
                      <a:moveTo>
                        <a:pt x="4" y="38"/>
                      </a:moveTo>
                      <a:lnTo>
                        <a:pt x="4" y="42"/>
                      </a:lnTo>
                      <a:lnTo>
                        <a:pt x="0" y="42"/>
                      </a:lnTo>
                      <a:lnTo>
                        <a:pt x="0" y="38"/>
                      </a:lnTo>
                      <a:lnTo>
                        <a:pt x="4" y="38"/>
                      </a:lnTo>
                      <a:close/>
                      <a:moveTo>
                        <a:pt x="4" y="47"/>
                      </a:moveTo>
                      <a:lnTo>
                        <a:pt x="4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4" y="47"/>
                      </a:lnTo>
                      <a:close/>
                      <a:moveTo>
                        <a:pt x="4" y="57"/>
                      </a:moveTo>
                      <a:lnTo>
                        <a:pt x="4" y="61"/>
                      </a:lnTo>
                      <a:lnTo>
                        <a:pt x="0" y="61"/>
                      </a:lnTo>
                      <a:lnTo>
                        <a:pt x="0" y="57"/>
                      </a:lnTo>
                      <a:lnTo>
                        <a:pt x="4" y="57"/>
                      </a:lnTo>
                      <a:close/>
                      <a:moveTo>
                        <a:pt x="4" y="66"/>
                      </a:moveTo>
                      <a:lnTo>
                        <a:pt x="4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4" y="66"/>
                      </a:lnTo>
                      <a:close/>
                      <a:moveTo>
                        <a:pt x="4" y="75"/>
                      </a:moveTo>
                      <a:lnTo>
                        <a:pt x="4" y="80"/>
                      </a:lnTo>
                      <a:lnTo>
                        <a:pt x="0" y="80"/>
                      </a:lnTo>
                      <a:lnTo>
                        <a:pt x="0" y="75"/>
                      </a:lnTo>
                      <a:lnTo>
                        <a:pt x="4" y="75"/>
                      </a:lnTo>
                      <a:close/>
                      <a:moveTo>
                        <a:pt x="4" y="85"/>
                      </a:moveTo>
                      <a:lnTo>
                        <a:pt x="4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4" y="85"/>
                      </a:lnTo>
                      <a:close/>
                      <a:moveTo>
                        <a:pt x="4" y="94"/>
                      </a:moveTo>
                      <a:lnTo>
                        <a:pt x="4" y="99"/>
                      </a:lnTo>
                      <a:lnTo>
                        <a:pt x="0" y="99"/>
                      </a:lnTo>
                      <a:lnTo>
                        <a:pt x="0" y="94"/>
                      </a:lnTo>
                      <a:lnTo>
                        <a:pt x="4" y="94"/>
                      </a:lnTo>
                      <a:close/>
                      <a:moveTo>
                        <a:pt x="4" y="104"/>
                      </a:moveTo>
                      <a:lnTo>
                        <a:pt x="4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4" y="104"/>
                      </a:lnTo>
                      <a:close/>
                      <a:moveTo>
                        <a:pt x="4" y="113"/>
                      </a:moveTo>
                      <a:lnTo>
                        <a:pt x="4" y="118"/>
                      </a:lnTo>
                      <a:lnTo>
                        <a:pt x="0" y="118"/>
                      </a:lnTo>
                      <a:lnTo>
                        <a:pt x="0" y="113"/>
                      </a:lnTo>
                      <a:lnTo>
                        <a:pt x="4" y="113"/>
                      </a:lnTo>
                      <a:close/>
                      <a:moveTo>
                        <a:pt x="4" y="123"/>
                      </a:moveTo>
                      <a:lnTo>
                        <a:pt x="4" y="127"/>
                      </a:lnTo>
                      <a:lnTo>
                        <a:pt x="0" y="127"/>
                      </a:lnTo>
                      <a:lnTo>
                        <a:pt x="0" y="123"/>
                      </a:lnTo>
                      <a:lnTo>
                        <a:pt x="4" y="123"/>
                      </a:lnTo>
                      <a:close/>
                      <a:moveTo>
                        <a:pt x="4" y="132"/>
                      </a:moveTo>
                      <a:lnTo>
                        <a:pt x="4" y="137"/>
                      </a:lnTo>
                      <a:lnTo>
                        <a:pt x="0" y="137"/>
                      </a:lnTo>
                      <a:lnTo>
                        <a:pt x="0" y="132"/>
                      </a:lnTo>
                      <a:lnTo>
                        <a:pt x="4" y="132"/>
                      </a:lnTo>
                      <a:close/>
                      <a:moveTo>
                        <a:pt x="4" y="142"/>
                      </a:moveTo>
                      <a:lnTo>
                        <a:pt x="4" y="146"/>
                      </a:lnTo>
                      <a:lnTo>
                        <a:pt x="0" y="146"/>
                      </a:lnTo>
                      <a:lnTo>
                        <a:pt x="0" y="142"/>
                      </a:lnTo>
                      <a:lnTo>
                        <a:pt x="4" y="142"/>
                      </a:lnTo>
                      <a:close/>
                      <a:moveTo>
                        <a:pt x="4" y="151"/>
                      </a:moveTo>
                      <a:lnTo>
                        <a:pt x="4" y="156"/>
                      </a:lnTo>
                      <a:lnTo>
                        <a:pt x="0" y="156"/>
                      </a:lnTo>
                      <a:lnTo>
                        <a:pt x="0" y="151"/>
                      </a:lnTo>
                      <a:lnTo>
                        <a:pt x="4" y="151"/>
                      </a:lnTo>
                      <a:close/>
                      <a:moveTo>
                        <a:pt x="4" y="161"/>
                      </a:moveTo>
                      <a:lnTo>
                        <a:pt x="4" y="165"/>
                      </a:lnTo>
                      <a:lnTo>
                        <a:pt x="0" y="165"/>
                      </a:lnTo>
                      <a:lnTo>
                        <a:pt x="0" y="161"/>
                      </a:lnTo>
                      <a:lnTo>
                        <a:pt x="4" y="161"/>
                      </a:lnTo>
                      <a:close/>
                      <a:moveTo>
                        <a:pt x="4" y="170"/>
                      </a:moveTo>
                      <a:lnTo>
                        <a:pt x="4" y="175"/>
                      </a:lnTo>
                      <a:lnTo>
                        <a:pt x="0" y="175"/>
                      </a:lnTo>
                      <a:lnTo>
                        <a:pt x="0" y="170"/>
                      </a:lnTo>
                      <a:lnTo>
                        <a:pt x="4" y="170"/>
                      </a:lnTo>
                      <a:close/>
                      <a:moveTo>
                        <a:pt x="4" y="180"/>
                      </a:moveTo>
                      <a:lnTo>
                        <a:pt x="4" y="184"/>
                      </a:lnTo>
                      <a:lnTo>
                        <a:pt x="0" y="184"/>
                      </a:lnTo>
                      <a:lnTo>
                        <a:pt x="0" y="180"/>
                      </a:lnTo>
                      <a:lnTo>
                        <a:pt x="4" y="180"/>
                      </a:lnTo>
                      <a:close/>
                      <a:moveTo>
                        <a:pt x="4" y="189"/>
                      </a:moveTo>
                      <a:lnTo>
                        <a:pt x="4" y="194"/>
                      </a:lnTo>
                      <a:lnTo>
                        <a:pt x="0" y="194"/>
                      </a:lnTo>
                      <a:lnTo>
                        <a:pt x="0" y="189"/>
                      </a:lnTo>
                      <a:lnTo>
                        <a:pt x="4" y="189"/>
                      </a:lnTo>
                      <a:close/>
                      <a:moveTo>
                        <a:pt x="4" y="199"/>
                      </a:moveTo>
                      <a:lnTo>
                        <a:pt x="4" y="203"/>
                      </a:lnTo>
                      <a:lnTo>
                        <a:pt x="0" y="203"/>
                      </a:lnTo>
                      <a:lnTo>
                        <a:pt x="0" y="199"/>
                      </a:lnTo>
                      <a:lnTo>
                        <a:pt x="4" y="199"/>
                      </a:lnTo>
                      <a:close/>
                      <a:moveTo>
                        <a:pt x="4" y="208"/>
                      </a:moveTo>
                      <a:lnTo>
                        <a:pt x="4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4" y="208"/>
                      </a:lnTo>
                      <a:close/>
                      <a:moveTo>
                        <a:pt x="4" y="217"/>
                      </a:moveTo>
                      <a:lnTo>
                        <a:pt x="4" y="222"/>
                      </a:lnTo>
                      <a:lnTo>
                        <a:pt x="0" y="222"/>
                      </a:lnTo>
                      <a:lnTo>
                        <a:pt x="0" y="217"/>
                      </a:lnTo>
                      <a:lnTo>
                        <a:pt x="4" y="217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2" name="Freeform 34"/>
                <p:cNvSpPr>
                  <a:spLocks noEditPoints="1"/>
                </p:cNvSpPr>
                <p:nvPr/>
              </p:nvSpPr>
              <p:spPr bwMode="auto">
                <a:xfrm>
                  <a:off x="3758" y="2338"/>
                  <a:ext cx="4" cy="223"/>
                </a:xfrm>
                <a:custGeom>
                  <a:avLst/>
                  <a:gdLst>
                    <a:gd name="T0" fmla="*/ 4 w 4"/>
                    <a:gd name="T1" fmla="*/ 5 h 223"/>
                    <a:gd name="T2" fmla="*/ 0 w 4"/>
                    <a:gd name="T3" fmla="*/ 0 h 223"/>
                    <a:gd name="T4" fmla="*/ 4 w 4"/>
                    <a:gd name="T5" fmla="*/ 9 h 223"/>
                    <a:gd name="T6" fmla="*/ 0 w 4"/>
                    <a:gd name="T7" fmla="*/ 14 h 223"/>
                    <a:gd name="T8" fmla="*/ 4 w 4"/>
                    <a:gd name="T9" fmla="*/ 9 h 223"/>
                    <a:gd name="T10" fmla="*/ 4 w 4"/>
                    <a:gd name="T11" fmla="*/ 23 h 223"/>
                    <a:gd name="T12" fmla="*/ 0 w 4"/>
                    <a:gd name="T13" fmla="*/ 19 h 223"/>
                    <a:gd name="T14" fmla="*/ 4 w 4"/>
                    <a:gd name="T15" fmla="*/ 28 h 223"/>
                    <a:gd name="T16" fmla="*/ 0 w 4"/>
                    <a:gd name="T17" fmla="*/ 33 h 223"/>
                    <a:gd name="T18" fmla="*/ 4 w 4"/>
                    <a:gd name="T19" fmla="*/ 28 h 223"/>
                    <a:gd name="T20" fmla="*/ 4 w 4"/>
                    <a:gd name="T21" fmla="*/ 42 h 223"/>
                    <a:gd name="T22" fmla="*/ 0 w 4"/>
                    <a:gd name="T23" fmla="*/ 38 h 223"/>
                    <a:gd name="T24" fmla="*/ 4 w 4"/>
                    <a:gd name="T25" fmla="*/ 47 h 223"/>
                    <a:gd name="T26" fmla="*/ 0 w 4"/>
                    <a:gd name="T27" fmla="*/ 52 h 223"/>
                    <a:gd name="T28" fmla="*/ 4 w 4"/>
                    <a:gd name="T29" fmla="*/ 47 h 223"/>
                    <a:gd name="T30" fmla="*/ 4 w 4"/>
                    <a:gd name="T31" fmla="*/ 61 h 223"/>
                    <a:gd name="T32" fmla="*/ 0 w 4"/>
                    <a:gd name="T33" fmla="*/ 57 h 223"/>
                    <a:gd name="T34" fmla="*/ 4 w 4"/>
                    <a:gd name="T35" fmla="*/ 66 h 223"/>
                    <a:gd name="T36" fmla="*/ 0 w 4"/>
                    <a:gd name="T37" fmla="*/ 71 h 223"/>
                    <a:gd name="T38" fmla="*/ 4 w 4"/>
                    <a:gd name="T39" fmla="*/ 66 h 223"/>
                    <a:gd name="T40" fmla="*/ 4 w 4"/>
                    <a:gd name="T41" fmla="*/ 80 h 223"/>
                    <a:gd name="T42" fmla="*/ 0 w 4"/>
                    <a:gd name="T43" fmla="*/ 76 h 223"/>
                    <a:gd name="T44" fmla="*/ 4 w 4"/>
                    <a:gd name="T45" fmla="*/ 85 h 223"/>
                    <a:gd name="T46" fmla="*/ 0 w 4"/>
                    <a:gd name="T47" fmla="*/ 90 h 223"/>
                    <a:gd name="T48" fmla="*/ 4 w 4"/>
                    <a:gd name="T49" fmla="*/ 85 h 223"/>
                    <a:gd name="T50" fmla="*/ 4 w 4"/>
                    <a:gd name="T51" fmla="*/ 99 h 223"/>
                    <a:gd name="T52" fmla="*/ 0 w 4"/>
                    <a:gd name="T53" fmla="*/ 95 h 223"/>
                    <a:gd name="T54" fmla="*/ 4 w 4"/>
                    <a:gd name="T55" fmla="*/ 104 h 223"/>
                    <a:gd name="T56" fmla="*/ 0 w 4"/>
                    <a:gd name="T57" fmla="*/ 109 h 223"/>
                    <a:gd name="T58" fmla="*/ 4 w 4"/>
                    <a:gd name="T59" fmla="*/ 104 h 223"/>
                    <a:gd name="T60" fmla="*/ 4 w 4"/>
                    <a:gd name="T61" fmla="*/ 118 h 223"/>
                    <a:gd name="T62" fmla="*/ 0 w 4"/>
                    <a:gd name="T63" fmla="*/ 114 h 223"/>
                    <a:gd name="T64" fmla="*/ 4 w 4"/>
                    <a:gd name="T65" fmla="*/ 123 h 223"/>
                    <a:gd name="T66" fmla="*/ 0 w 4"/>
                    <a:gd name="T67" fmla="*/ 128 h 223"/>
                    <a:gd name="T68" fmla="*/ 4 w 4"/>
                    <a:gd name="T69" fmla="*/ 123 h 223"/>
                    <a:gd name="T70" fmla="*/ 4 w 4"/>
                    <a:gd name="T71" fmla="*/ 137 h 223"/>
                    <a:gd name="T72" fmla="*/ 0 w 4"/>
                    <a:gd name="T73" fmla="*/ 133 h 223"/>
                    <a:gd name="T74" fmla="*/ 4 w 4"/>
                    <a:gd name="T75" fmla="*/ 142 h 223"/>
                    <a:gd name="T76" fmla="*/ 0 w 4"/>
                    <a:gd name="T77" fmla="*/ 147 h 223"/>
                    <a:gd name="T78" fmla="*/ 4 w 4"/>
                    <a:gd name="T79" fmla="*/ 142 h 223"/>
                    <a:gd name="T80" fmla="*/ 4 w 4"/>
                    <a:gd name="T81" fmla="*/ 156 h 223"/>
                    <a:gd name="T82" fmla="*/ 0 w 4"/>
                    <a:gd name="T83" fmla="*/ 151 h 223"/>
                    <a:gd name="T84" fmla="*/ 4 w 4"/>
                    <a:gd name="T85" fmla="*/ 161 h 223"/>
                    <a:gd name="T86" fmla="*/ 0 w 4"/>
                    <a:gd name="T87" fmla="*/ 166 h 223"/>
                    <a:gd name="T88" fmla="*/ 4 w 4"/>
                    <a:gd name="T89" fmla="*/ 161 h 223"/>
                    <a:gd name="T90" fmla="*/ 4 w 4"/>
                    <a:gd name="T91" fmla="*/ 175 h 223"/>
                    <a:gd name="T92" fmla="*/ 0 w 4"/>
                    <a:gd name="T93" fmla="*/ 170 h 223"/>
                    <a:gd name="T94" fmla="*/ 4 w 4"/>
                    <a:gd name="T95" fmla="*/ 180 h 223"/>
                    <a:gd name="T96" fmla="*/ 0 w 4"/>
                    <a:gd name="T97" fmla="*/ 184 h 223"/>
                    <a:gd name="T98" fmla="*/ 4 w 4"/>
                    <a:gd name="T99" fmla="*/ 180 h 223"/>
                    <a:gd name="T100" fmla="*/ 4 w 4"/>
                    <a:gd name="T101" fmla="*/ 194 h 223"/>
                    <a:gd name="T102" fmla="*/ 0 w 4"/>
                    <a:gd name="T103" fmla="*/ 189 h 223"/>
                    <a:gd name="T104" fmla="*/ 4 w 4"/>
                    <a:gd name="T105" fmla="*/ 199 h 223"/>
                    <a:gd name="T106" fmla="*/ 0 w 4"/>
                    <a:gd name="T107" fmla="*/ 203 h 223"/>
                    <a:gd name="T108" fmla="*/ 4 w 4"/>
                    <a:gd name="T109" fmla="*/ 199 h 223"/>
                    <a:gd name="T110" fmla="*/ 4 w 4"/>
                    <a:gd name="T111" fmla="*/ 213 h 223"/>
                    <a:gd name="T112" fmla="*/ 0 w 4"/>
                    <a:gd name="T113" fmla="*/ 208 h 223"/>
                    <a:gd name="T114" fmla="*/ 4 w 4"/>
                    <a:gd name="T115" fmla="*/ 218 h 223"/>
                    <a:gd name="T116" fmla="*/ 0 w 4"/>
                    <a:gd name="T117" fmla="*/ 223 h 223"/>
                    <a:gd name="T118" fmla="*/ 4 w 4"/>
                    <a:gd name="T119" fmla="*/ 218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" h="223">
                      <a:moveTo>
                        <a:pt x="4" y="0"/>
                      </a:move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  <a:moveTo>
                        <a:pt x="4" y="9"/>
                      </a:moveTo>
                      <a:lnTo>
                        <a:pt x="4" y="14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4" y="9"/>
                      </a:lnTo>
                      <a:close/>
                      <a:moveTo>
                        <a:pt x="4" y="19"/>
                      </a:moveTo>
                      <a:lnTo>
                        <a:pt x="4" y="23"/>
                      </a:ln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4" y="19"/>
                      </a:lnTo>
                      <a:close/>
                      <a:moveTo>
                        <a:pt x="4" y="28"/>
                      </a:moveTo>
                      <a:lnTo>
                        <a:pt x="4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4" y="28"/>
                      </a:lnTo>
                      <a:close/>
                      <a:moveTo>
                        <a:pt x="4" y="38"/>
                      </a:moveTo>
                      <a:lnTo>
                        <a:pt x="4" y="42"/>
                      </a:lnTo>
                      <a:lnTo>
                        <a:pt x="0" y="42"/>
                      </a:lnTo>
                      <a:lnTo>
                        <a:pt x="0" y="38"/>
                      </a:lnTo>
                      <a:lnTo>
                        <a:pt x="4" y="38"/>
                      </a:lnTo>
                      <a:close/>
                      <a:moveTo>
                        <a:pt x="4" y="47"/>
                      </a:moveTo>
                      <a:lnTo>
                        <a:pt x="4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4" y="47"/>
                      </a:lnTo>
                      <a:close/>
                      <a:moveTo>
                        <a:pt x="4" y="57"/>
                      </a:moveTo>
                      <a:lnTo>
                        <a:pt x="4" y="61"/>
                      </a:lnTo>
                      <a:lnTo>
                        <a:pt x="0" y="61"/>
                      </a:lnTo>
                      <a:lnTo>
                        <a:pt x="0" y="57"/>
                      </a:lnTo>
                      <a:lnTo>
                        <a:pt x="4" y="57"/>
                      </a:lnTo>
                      <a:close/>
                      <a:moveTo>
                        <a:pt x="4" y="66"/>
                      </a:moveTo>
                      <a:lnTo>
                        <a:pt x="4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4" y="66"/>
                      </a:lnTo>
                      <a:close/>
                      <a:moveTo>
                        <a:pt x="4" y="76"/>
                      </a:moveTo>
                      <a:lnTo>
                        <a:pt x="4" y="80"/>
                      </a:lnTo>
                      <a:lnTo>
                        <a:pt x="0" y="80"/>
                      </a:lnTo>
                      <a:lnTo>
                        <a:pt x="0" y="76"/>
                      </a:lnTo>
                      <a:lnTo>
                        <a:pt x="4" y="76"/>
                      </a:lnTo>
                      <a:close/>
                      <a:moveTo>
                        <a:pt x="4" y="85"/>
                      </a:moveTo>
                      <a:lnTo>
                        <a:pt x="4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4" y="85"/>
                      </a:lnTo>
                      <a:close/>
                      <a:moveTo>
                        <a:pt x="4" y="95"/>
                      </a:moveTo>
                      <a:lnTo>
                        <a:pt x="4" y="99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4" y="95"/>
                      </a:lnTo>
                      <a:close/>
                      <a:moveTo>
                        <a:pt x="4" y="104"/>
                      </a:moveTo>
                      <a:lnTo>
                        <a:pt x="4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4" y="104"/>
                      </a:lnTo>
                      <a:close/>
                      <a:moveTo>
                        <a:pt x="4" y="114"/>
                      </a:moveTo>
                      <a:lnTo>
                        <a:pt x="4" y="118"/>
                      </a:lnTo>
                      <a:lnTo>
                        <a:pt x="0" y="118"/>
                      </a:lnTo>
                      <a:lnTo>
                        <a:pt x="0" y="114"/>
                      </a:lnTo>
                      <a:lnTo>
                        <a:pt x="4" y="114"/>
                      </a:lnTo>
                      <a:close/>
                      <a:moveTo>
                        <a:pt x="4" y="123"/>
                      </a:moveTo>
                      <a:lnTo>
                        <a:pt x="4" y="128"/>
                      </a:lnTo>
                      <a:lnTo>
                        <a:pt x="0" y="128"/>
                      </a:lnTo>
                      <a:lnTo>
                        <a:pt x="0" y="123"/>
                      </a:lnTo>
                      <a:lnTo>
                        <a:pt x="4" y="123"/>
                      </a:lnTo>
                      <a:close/>
                      <a:moveTo>
                        <a:pt x="4" y="133"/>
                      </a:moveTo>
                      <a:lnTo>
                        <a:pt x="4" y="137"/>
                      </a:lnTo>
                      <a:lnTo>
                        <a:pt x="0" y="137"/>
                      </a:lnTo>
                      <a:lnTo>
                        <a:pt x="0" y="133"/>
                      </a:lnTo>
                      <a:lnTo>
                        <a:pt x="4" y="133"/>
                      </a:lnTo>
                      <a:close/>
                      <a:moveTo>
                        <a:pt x="4" y="142"/>
                      </a:moveTo>
                      <a:lnTo>
                        <a:pt x="4" y="147"/>
                      </a:lnTo>
                      <a:lnTo>
                        <a:pt x="0" y="147"/>
                      </a:lnTo>
                      <a:lnTo>
                        <a:pt x="0" y="142"/>
                      </a:lnTo>
                      <a:lnTo>
                        <a:pt x="4" y="142"/>
                      </a:lnTo>
                      <a:close/>
                      <a:moveTo>
                        <a:pt x="4" y="151"/>
                      </a:moveTo>
                      <a:lnTo>
                        <a:pt x="4" y="156"/>
                      </a:lnTo>
                      <a:lnTo>
                        <a:pt x="0" y="156"/>
                      </a:lnTo>
                      <a:lnTo>
                        <a:pt x="0" y="151"/>
                      </a:lnTo>
                      <a:lnTo>
                        <a:pt x="4" y="151"/>
                      </a:lnTo>
                      <a:close/>
                      <a:moveTo>
                        <a:pt x="4" y="161"/>
                      </a:moveTo>
                      <a:lnTo>
                        <a:pt x="4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4" y="161"/>
                      </a:lnTo>
                      <a:close/>
                      <a:moveTo>
                        <a:pt x="4" y="170"/>
                      </a:moveTo>
                      <a:lnTo>
                        <a:pt x="4" y="175"/>
                      </a:lnTo>
                      <a:lnTo>
                        <a:pt x="0" y="175"/>
                      </a:lnTo>
                      <a:lnTo>
                        <a:pt x="0" y="170"/>
                      </a:lnTo>
                      <a:lnTo>
                        <a:pt x="4" y="170"/>
                      </a:lnTo>
                      <a:close/>
                      <a:moveTo>
                        <a:pt x="4" y="180"/>
                      </a:moveTo>
                      <a:lnTo>
                        <a:pt x="4" y="184"/>
                      </a:lnTo>
                      <a:lnTo>
                        <a:pt x="0" y="184"/>
                      </a:lnTo>
                      <a:lnTo>
                        <a:pt x="0" y="180"/>
                      </a:lnTo>
                      <a:lnTo>
                        <a:pt x="4" y="180"/>
                      </a:lnTo>
                      <a:close/>
                      <a:moveTo>
                        <a:pt x="4" y="189"/>
                      </a:moveTo>
                      <a:lnTo>
                        <a:pt x="4" y="194"/>
                      </a:lnTo>
                      <a:lnTo>
                        <a:pt x="0" y="194"/>
                      </a:lnTo>
                      <a:lnTo>
                        <a:pt x="0" y="189"/>
                      </a:lnTo>
                      <a:lnTo>
                        <a:pt x="4" y="189"/>
                      </a:lnTo>
                      <a:close/>
                      <a:moveTo>
                        <a:pt x="4" y="199"/>
                      </a:moveTo>
                      <a:lnTo>
                        <a:pt x="4" y="203"/>
                      </a:lnTo>
                      <a:lnTo>
                        <a:pt x="0" y="203"/>
                      </a:lnTo>
                      <a:lnTo>
                        <a:pt x="0" y="199"/>
                      </a:lnTo>
                      <a:lnTo>
                        <a:pt x="4" y="199"/>
                      </a:lnTo>
                      <a:close/>
                      <a:moveTo>
                        <a:pt x="4" y="208"/>
                      </a:moveTo>
                      <a:lnTo>
                        <a:pt x="4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4" y="208"/>
                      </a:lnTo>
                      <a:close/>
                      <a:moveTo>
                        <a:pt x="4" y="218"/>
                      </a:moveTo>
                      <a:lnTo>
                        <a:pt x="4" y="223"/>
                      </a:lnTo>
                      <a:lnTo>
                        <a:pt x="0" y="223"/>
                      </a:lnTo>
                      <a:lnTo>
                        <a:pt x="0" y="218"/>
                      </a:lnTo>
                      <a:lnTo>
                        <a:pt x="4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3" name="Freeform 35"/>
                <p:cNvSpPr>
                  <a:spLocks noEditPoints="1"/>
                </p:cNvSpPr>
                <p:nvPr/>
              </p:nvSpPr>
              <p:spPr bwMode="auto">
                <a:xfrm>
                  <a:off x="3758" y="2565"/>
                  <a:ext cx="4" cy="223"/>
                </a:xfrm>
                <a:custGeom>
                  <a:avLst/>
                  <a:gdLst>
                    <a:gd name="T0" fmla="*/ 4 w 4"/>
                    <a:gd name="T1" fmla="*/ 5 h 223"/>
                    <a:gd name="T2" fmla="*/ 0 w 4"/>
                    <a:gd name="T3" fmla="*/ 0 h 223"/>
                    <a:gd name="T4" fmla="*/ 4 w 4"/>
                    <a:gd name="T5" fmla="*/ 10 h 223"/>
                    <a:gd name="T6" fmla="*/ 0 w 4"/>
                    <a:gd name="T7" fmla="*/ 14 h 223"/>
                    <a:gd name="T8" fmla="*/ 4 w 4"/>
                    <a:gd name="T9" fmla="*/ 10 h 223"/>
                    <a:gd name="T10" fmla="*/ 4 w 4"/>
                    <a:gd name="T11" fmla="*/ 24 h 223"/>
                    <a:gd name="T12" fmla="*/ 0 w 4"/>
                    <a:gd name="T13" fmla="*/ 19 h 223"/>
                    <a:gd name="T14" fmla="*/ 4 w 4"/>
                    <a:gd name="T15" fmla="*/ 29 h 223"/>
                    <a:gd name="T16" fmla="*/ 0 w 4"/>
                    <a:gd name="T17" fmla="*/ 33 h 223"/>
                    <a:gd name="T18" fmla="*/ 4 w 4"/>
                    <a:gd name="T19" fmla="*/ 29 h 223"/>
                    <a:gd name="T20" fmla="*/ 4 w 4"/>
                    <a:gd name="T21" fmla="*/ 43 h 223"/>
                    <a:gd name="T22" fmla="*/ 0 w 4"/>
                    <a:gd name="T23" fmla="*/ 38 h 223"/>
                    <a:gd name="T24" fmla="*/ 4 w 4"/>
                    <a:gd name="T25" fmla="*/ 47 h 223"/>
                    <a:gd name="T26" fmla="*/ 0 w 4"/>
                    <a:gd name="T27" fmla="*/ 52 h 223"/>
                    <a:gd name="T28" fmla="*/ 4 w 4"/>
                    <a:gd name="T29" fmla="*/ 47 h 223"/>
                    <a:gd name="T30" fmla="*/ 4 w 4"/>
                    <a:gd name="T31" fmla="*/ 62 h 223"/>
                    <a:gd name="T32" fmla="*/ 0 w 4"/>
                    <a:gd name="T33" fmla="*/ 57 h 223"/>
                    <a:gd name="T34" fmla="*/ 4 w 4"/>
                    <a:gd name="T35" fmla="*/ 66 h 223"/>
                    <a:gd name="T36" fmla="*/ 0 w 4"/>
                    <a:gd name="T37" fmla="*/ 71 h 223"/>
                    <a:gd name="T38" fmla="*/ 4 w 4"/>
                    <a:gd name="T39" fmla="*/ 66 h 223"/>
                    <a:gd name="T40" fmla="*/ 4 w 4"/>
                    <a:gd name="T41" fmla="*/ 81 h 223"/>
                    <a:gd name="T42" fmla="*/ 0 w 4"/>
                    <a:gd name="T43" fmla="*/ 76 h 223"/>
                    <a:gd name="T44" fmla="*/ 4 w 4"/>
                    <a:gd name="T45" fmla="*/ 85 h 223"/>
                    <a:gd name="T46" fmla="*/ 0 w 4"/>
                    <a:gd name="T47" fmla="*/ 90 h 223"/>
                    <a:gd name="T48" fmla="*/ 4 w 4"/>
                    <a:gd name="T49" fmla="*/ 85 h 223"/>
                    <a:gd name="T50" fmla="*/ 4 w 4"/>
                    <a:gd name="T51" fmla="*/ 99 h 223"/>
                    <a:gd name="T52" fmla="*/ 0 w 4"/>
                    <a:gd name="T53" fmla="*/ 95 h 223"/>
                    <a:gd name="T54" fmla="*/ 4 w 4"/>
                    <a:gd name="T55" fmla="*/ 104 h 223"/>
                    <a:gd name="T56" fmla="*/ 0 w 4"/>
                    <a:gd name="T57" fmla="*/ 109 h 223"/>
                    <a:gd name="T58" fmla="*/ 4 w 4"/>
                    <a:gd name="T59" fmla="*/ 104 h 223"/>
                    <a:gd name="T60" fmla="*/ 4 w 4"/>
                    <a:gd name="T61" fmla="*/ 118 h 223"/>
                    <a:gd name="T62" fmla="*/ 0 w 4"/>
                    <a:gd name="T63" fmla="*/ 114 h 223"/>
                    <a:gd name="T64" fmla="*/ 4 w 4"/>
                    <a:gd name="T65" fmla="*/ 123 h 223"/>
                    <a:gd name="T66" fmla="*/ 0 w 4"/>
                    <a:gd name="T67" fmla="*/ 128 h 223"/>
                    <a:gd name="T68" fmla="*/ 4 w 4"/>
                    <a:gd name="T69" fmla="*/ 123 h 223"/>
                    <a:gd name="T70" fmla="*/ 4 w 4"/>
                    <a:gd name="T71" fmla="*/ 137 h 223"/>
                    <a:gd name="T72" fmla="*/ 0 w 4"/>
                    <a:gd name="T73" fmla="*/ 132 h 223"/>
                    <a:gd name="T74" fmla="*/ 4 w 4"/>
                    <a:gd name="T75" fmla="*/ 142 h 223"/>
                    <a:gd name="T76" fmla="*/ 0 w 4"/>
                    <a:gd name="T77" fmla="*/ 147 h 223"/>
                    <a:gd name="T78" fmla="*/ 4 w 4"/>
                    <a:gd name="T79" fmla="*/ 142 h 223"/>
                    <a:gd name="T80" fmla="*/ 4 w 4"/>
                    <a:gd name="T81" fmla="*/ 156 h 223"/>
                    <a:gd name="T82" fmla="*/ 0 w 4"/>
                    <a:gd name="T83" fmla="*/ 151 h 223"/>
                    <a:gd name="T84" fmla="*/ 4 w 4"/>
                    <a:gd name="T85" fmla="*/ 161 h 223"/>
                    <a:gd name="T86" fmla="*/ 0 w 4"/>
                    <a:gd name="T87" fmla="*/ 166 h 223"/>
                    <a:gd name="T88" fmla="*/ 4 w 4"/>
                    <a:gd name="T89" fmla="*/ 161 h 223"/>
                    <a:gd name="T90" fmla="*/ 4 w 4"/>
                    <a:gd name="T91" fmla="*/ 175 h 223"/>
                    <a:gd name="T92" fmla="*/ 0 w 4"/>
                    <a:gd name="T93" fmla="*/ 171 h 223"/>
                    <a:gd name="T94" fmla="*/ 4 w 4"/>
                    <a:gd name="T95" fmla="*/ 180 h 223"/>
                    <a:gd name="T96" fmla="*/ 0 w 4"/>
                    <a:gd name="T97" fmla="*/ 185 h 223"/>
                    <a:gd name="T98" fmla="*/ 4 w 4"/>
                    <a:gd name="T99" fmla="*/ 180 h 223"/>
                    <a:gd name="T100" fmla="*/ 4 w 4"/>
                    <a:gd name="T101" fmla="*/ 194 h 223"/>
                    <a:gd name="T102" fmla="*/ 0 w 4"/>
                    <a:gd name="T103" fmla="*/ 190 h 223"/>
                    <a:gd name="T104" fmla="*/ 4 w 4"/>
                    <a:gd name="T105" fmla="*/ 199 h 223"/>
                    <a:gd name="T106" fmla="*/ 0 w 4"/>
                    <a:gd name="T107" fmla="*/ 204 h 223"/>
                    <a:gd name="T108" fmla="*/ 4 w 4"/>
                    <a:gd name="T109" fmla="*/ 199 h 223"/>
                    <a:gd name="T110" fmla="*/ 4 w 4"/>
                    <a:gd name="T111" fmla="*/ 213 h 223"/>
                    <a:gd name="T112" fmla="*/ 0 w 4"/>
                    <a:gd name="T113" fmla="*/ 208 h 223"/>
                    <a:gd name="T114" fmla="*/ 4 w 4"/>
                    <a:gd name="T115" fmla="*/ 218 h 223"/>
                    <a:gd name="T116" fmla="*/ 0 w 4"/>
                    <a:gd name="T117" fmla="*/ 223 h 223"/>
                    <a:gd name="T118" fmla="*/ 4 w 4"/>
                    <a:gd name="T119" fmla="*/ 218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" h="223">
                      <a:moveTo>
                        <a:pt x="4" y="0"/>
                      </a:move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  <a:moveTo>
                        <a:pt x="4" y="10"/>
                      </a:moveTo>
                      <a:lnTo>
                        <a:pt x="4" y="14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4" y="10"/>
                      </a:lnTo>
                      <a:close/>
                      <a:moveTo>
                        <a:pt x="4" y="19"/>
                      </a:moveTo>
                      <a:lnTo>
                        <a:pt x="4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4" y="19"/>
                      </a:lnTo>
                      <a:close/>
                      <a:moveTo>
                        <a:pt x="4" y="29"/>
                      </a:moveTo>
                      <a:lnTo>
                        <a:pt x="4" y="33"/>
                      </a:lnTo>
                      <a:lnTo>
                        <a:pt x="0" y="33"/>
                      </a:lnTo>
                      <a:lnTo>
                        <a:pt x="0" y="29"/>
                      </a:lnTo>
                      <a:lnTo>
                        <a:pt x="4" y="29"/>
                      </a:lnTo>
                      <a:close/>
                      <a:moveTo>
                        <a:pt x="4" y="38"/>
                      </a:moveTo>
                      <a:lnTo>
                        <a:pt x="4" y="43"/>
                      </a:lnTo>
                      <a:lnTo>
                        <a:pt x="0" y="43"/>
                      </a:lnTo>
                      <a:lnTo>
                        <a:pt x="0" y="38"/>
                      </a:lnTo>
                      <a:lnTo>
                        <a:pt x="4" y="38"/>
                      </a:lnTo>
                      <a:close/>
                      <a:moveTo>
                        <a:pt x="4" y="47"/>
                      </a:moveTo>
                      <a:lnTo>
                        <a:pt x="4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4" y="47"/>
                      </a:lnTo>
                      <a:close/>
                      <a:moveTo>
                        <a:pt x="4" y="57"/>
                      </a:moveTo>
                      <a:lnTo>
                        <a:pt x="4" y="62"/>
                      </a:lnTo>
                      <a:lnTo>
                        <a:pt x="0" y="62"/>
                      </a:lnTo>
                      <a:lnTo>
                        <a:pt x="0" y="57"/>
                      </a:lnTo>
                      <a:lnTo>
                        <a:pt x="4" y="57"/>
                      </a:lnTo>
                      <a:close/>
                      <a:moveTo>
                        <a:pt x="4" y="66"/>
                      </a:moveTo>
                      <a:lnTo>
                        <a:pt x="4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4" y="66"/>
                      </a:lnTo>
                      <a:close/>
                      <a:moveTo>
                        <a:pt x="4" y="76"/>
                      </a:moveTo>
                      <a:lnTo>
                        <a:pt x="4" y="81"/>
                      </a:lnTo>
                      <a:lnTo>
                        <a:pt x="0" y="81"/>
                      </a:lnTo>
                      <a:lnTo>
                        <a:pt x="0" y="76"/>
                      </a:lnTo>
                      <a:lnTo>
                        <a:pt x="4" y="76"/>
                      </a:lnTo>
                      <a:close/>
                      <a:moveTo>
                        <a:pt x="4" y="85"/>
                      </a:moveTo>
                      <a:lnTo>
                        <a:pt x="4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4" y="85"/>
                      </a:lnTo>
                      <a:close/>
                      <a:moveTo>
                        <a:pt x="4" y="95"/>
                      </a:moveTo>
                      <a:lnTo>
                        <a:pt x="4" y="99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4" y="95"/>
                      </a:lnTo>
                      <a:close/>
                      <a:moveTo>
                        <a:pt x="4" y="104"/>
                      </a:moveTo>
                      <a:lnTo>
                        <a:pt x="4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4" y="104"/>
                      </a:lnTo>
                      <a:close/>
                      <a:moveTo>
                        <a:pt x="4" y="114"/>
                      </a:moveTo>
                      <a:lnTo>
                        <a:pt x="4" y="118"/>
                      </a:lnTo>
                      <a:lnTo>
                        <a:pt x="0" y="118"/>
                      </a:lnTo>
                      <a:lnTo>
                        <a:pt x="0" y="114"/>
                      </a:lnTo>
                      <a:lnTo>
                        <a:pt x="4" y="114"/>
                      </a:lnTo>
                      <a:close/>
                      <a:moveTo>
                        <a:pt x="4" y="123"/>
                      </a:moveTo>
                      <a:lnTo>
                        <a:pt x="4" y="128"/>
                      </a:lnTo>
                      <a:lnTo>
                        <a:pt x="0" y="128"/>
                      </a:lnTo>
                      <a:lnTo>
                        <a:pt x="0" y="123"/>
                      </a:lnTo>
                      <a:lnTo>
                        <a:pt x="4" y="123"/>
                      </a:lnTo>
                      <a:close/>
                      <a:moveTo>
                        <a:pt x="4" y="132"/>
                      </a:moveTo>
                      <a:lnTo>
                        <a:pt x="4" y="137"/>
                      </a:lnTo>
                      <a:lnTo>
                        <a:pt x="0" y="137"/>
                      </a:lnTo>
                      <a:lnTo>
                        <a:pt x="0" y="132"/>
                      </a:lnTo>
                      <a:lnTo>
                        <a:pt x="4" y="132"/>
                      </a:lnTo>
                      <a:close/>
                      <a:moveTo>
                        <a:pt x="4" y="142"/>
                      </a:moveTo>
                      <a:lnTo>
                        <a:pt x="4" y="147"/>
                      </a:lnTo>
                      <a:lnTo>
                        <a:pt x="0" y="147"/>
                      </a:lnTo>
                      <a:lnTo>
                        <a:pt x="0" y="142"/>
                      </a:lnTo>
                      <a:lnTo>
                        <a:pt x="4" y="142"/>
                      </a:lnTo>
                      <a:close/>
                      <a:moveTo>
                        <a:pt x="4" y="151"/>
                      </a:moveTo>
                      <a:lnTo>
                        <a:pt x="4" y="156"/>
                      </a:lnTo>
                      <a:lnTo>
                        <a:pt x="0" y="156"/>
                      </a:lnTo>
                      <a:lnTo>
                        <a:pt x="0" y="151"/>
                      </a:lnTo>
                      <a:lnTo>
                        <a:pt x="4" y="151"/>
                      </a:lnTo>
                      <a:close/>
                      <a:moveTo>
                        <a:pt x="4" y="161"/>
                      </a:moveTo>
                      <a:lnTo>
                        <a:pt x="4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4" y="161"/>
                      </a:lnTo>
                      <a:close/>
                      <a:moveTo>
                        <a:pt x="4" y="171"/>
                      </a:moveTo>
                      <a:lnTo>
                        <a:pt x="4" y="175"/>
                      </a:lnTo>
                      <a:lnTo>
                        <a:pt x="0" y="175"/>
                      </a:lnTo>
                      <a:lnTo>
                        <a:pt x="0" y="171"/>
                      </a:lnTo>
                      <a:lnTo>
                        <a:pt x="4" y="171"/>
                      </a:lnTo>
                      <a:close/>
                      <a:moveTo>
                        <a:pt x="4" y="180"/>
                      </a:moveTo>
                      <a:lnTo>
                        <a:pt x="4" y="185"/>
                      </a:lnTo>
                      <a:lnTo>
                        <a:pt x="0" y="185"/>
                      </a:lnTo>
                      <a:lnTo>
                        <a:pt x="0" y="180"/>
                      </a:lnTo>
                      <a:lnTo>
                        <a:pt x="4" y="180"/>
                      </a:lnTo>
                      <a:close/>
                      <a:moveTo>
                        <a:pt x="4" y="190"/>
                      </a:moveTo>
                      <a:lnTo>
                        <a:pt x="4" y="194"/>
                      </a:lnTo>
                      <a:lnTo>
                        <a:pt x="0" y="194"/>
                      </a:lnTo>
                      <a:lnTo>
                        <a:pt x="0" y="190"/>
                      </a:lnTo>
                      <a:lnTo>
                        <a:pt x="4" y="190"/>
                      </a:lnTo>
                      <a:close/>
                      <a:moveTo>
                        <a:pt x="4" y="199"/>
                      </a:moveTo>
                      <a:lnTo>
                        <a:pt x="4" y="204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4" y="199"/>
                      </a:lnTo>
                      <a:close/>
                      <a:moveTo>
                        <a:pt x="4" y="208"/>
                      </a:moveTo>
                      <a:lnTo>
                        <a:pt x="4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4" y="208"/>
                      </a:lnTo>
                      <a:close/>
                      <a:moveTo>
                        <a:pt x="4" y="218"/>
                      </a:moveTo>
                      <a:lnTo>
                        <a:pt x="4" y="223"/>
                      </a:lnTo>
                      <a:lnTo>
                        <a:pt x="0" y="223"/>
                      </a:lnTo>
                      <a:lnTo>
                        <a:pt x="0" y="218"/>
                      </a:lnTo>
                      <a:lnTo>
                        <a:pt x="4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4" name="Freeform 36"/>
                <p:cNvSpPr>
                  <a:spLocks noEditPoints="1"/>
                </p:cNvSpPr>
                <p:nvPr/>
              </p:nvSpPr>
              <p:spPr bwMode="auto">
                <a:xfrm>
                  <a:off x="3758" y="2792"/>
                  <a:ext cx="4" cy="223"/>
                </a:xfrm>
                <a:custGeom>
                  <a:avLst/>
                  <a:gdLst>
                    <a:gd name="T0" fmla="*/ 4 w 4"/>
                    <a:gd name="T1" fmla="*/ 5 h 223"/>
                    <a:gd name="T2" fmla="*/ 0 w 4"/>
                    <a:gd name="T3" fmla="*/ 0 h 223"/>
                    <a:gd name="T4" fmla="*/ 4 w 4"/>
                    <a:gd name="T5" fmla="*/ 10 h 223"/>
                    <a:gd name="T6" fmla="*/ 0 w 4"/>
                    <a:gd name="T7" fmla="*/ 15 h 223"/>
                    <a:gd name="T8" fmla="*/ 4 w 4"/>
                    <a:gd name="T9" fmla="*/ 10 h 223"/>
                    <a:gd name="T10" fmla="*/ 4 w 4"/>
                    <a:gd name="T11" fmla="*/ 24 h 223"/>
                    <a:gd name="T12" fmla="*/ 0 w 4"/>
                    <a:gd name="T13" fmla="*/ 19 h 223"/>
                    <a:gd name="T14" fmla="*/ 4 w 4"/>
                    <a:gd name="T15" fmla="*/ 29 h 223"/>
                    <a:gd name="T16" fmla="*/ 0 w 4"/>
                    <a:gd name="T17" fmla="*/ 33 h 223"/>
                    <a:gd name="T18" fmla="*/ 4 w 4"/>
                    <a:gd name="T19" fmla="*/ 29 h 223"/>
                    <a:gd name="T20" fmla="*/ 4 w 4"/>
                    <a:gd name="T21" fmla="*/ 43 h 223"/>
                    <a:gd name="T22" fmla="*/ 0 w 4"/>
                    <a:gd name="T23" fmla="*/ 38 h 223"/>
                    <a:gd name="T24" fmla="*/ 4 w 4"/>
                    <a:gd name="T25" fmla="*/ 48 h 223"/>
                    <a:gd name="T26" fmla="*/ 0 w 4"/>
                    <a:gd name="T27" fmla="*/ 52 h 223"/>
                    <a:gd name="T28" fmla="*/ 4 w 4"/>
                    <a:gd name="T29" fmla="*/ 48 h 223"/>
                    <a:gd name="T30" fmla="*/ 4 w 4"/>
                    <a:gd name="T31" fmla="*/ 62 h 223"/>
                    <a:gd name="T32" fmla="*/ 0 w 4"/>
                    <a:gd name="T33" fmla="*/ 57 h 223"/>
                    <a:gd name="T34" fmla="*/ 4 w 4"/>
                    <a:gd name="T35" fmla="*/ 67 h 223"/>
                    <a:gd name="T36" fmla="*/ 0 w 4"/>
                    <a:gd name="T37" fmla="*/ 72 h 223"/>
                    <a:gd name="T38" fmla="*/ 4 w 4"/>
                    <a:gd name="T39" fmla="*/ 67 h 223"/>
                    <a:gd name="T40" fmla="*/ 4 w 4"/>
                    <a:gd name="T41" fmla="*/ 81 h 223"/>
                    <a:gd name="T42" fmla="*/ 0 w 4"/>
                    <a:gd name="T43" fmla="*/ 76 h 223"/>
                    <a:gd name="T44" fmla="*/ 4 w 4"/>
                    <a:gd name="T45" fmla="*/ 86 h 223"/>
                    <a:gd name="T46" fmla="*/ 0 w 4"/>
                    <a:gd name="T47" fmla="*/ 90 h 223"/>
                    <a:gd name="T48" fmla="*/ 4 w 4"/>
                    <a:gd name="T49" fmla="*/ 86 h 223"/>
                    <a:gd name="T50" fmla="*/ 4 w 4"/>
                    <a:gd name="T51" fmla="*/ 100 h 223"/>
                    <a:gd name="T52" fmla="*/ 0 w 4"/>
                    <a:gd name="T53" fmla="*/ 95 h 223"/>
                    <a:gd name="T54" fmla="*/ 4 w 4"/>
                    <a:gd name="T55" fmla="*/ 105 h 223"/>
                    <a:gd name="T56" fmla="*/ 0 w 4"/>
                    <a:gd name="T57" fmla="*/ 109 h 223"/>
                    <a:gd name="T58" fmla="*/ 4 w 4"/>
                    <a:gd name="T59" fmla="*/ 105 h 223"/>
                    <a:gd name="T60" fmla="*/ 4 w 4"/>
                    <a:gd name="T61" fmla="*/ 119 h 223"/>
                    <a:gd name="T62" fmla="*/ 0 w 4"/>
                    <a:gd name="T63" fmla="*/ 114 h 223"/>
                    <a:gd name="T64" fmla="*/ 4 w 4"/>
                    <a:gd name="T65" fmla="*/ 123 h 223"/>
                    <a:gd name="T66" fmla="*/ 0 w 4"/>
                    <a:gd name="T67" fmla="*/ 128 h 223"/>
                    <a:gd name="T68" fmla="*/ 4 w 4"/>
                    <a:gd name="T69" fmla="*/ 123 h 223"/>
                    <a:gd name="T70" fmla="*/ 4 w 4"/>
                    <a:gd name="T71" fmla="*/ 138 h 223"/>
                    <a:gd name="T72" fmla="*/ 0 w 4"/>
                    <a:gd name="T73" fmla="*/ 133 h 223"/>
                    <a:gd name="T74" fmla="*/ 4 w 4"/>
                    <a:gd name="T75" fmla="*/ 142 h 223"/>
                    <a:gd name="T76" fmla="*/ 0 w 4"/>
                    <a:gd name="T77" fmla="*/ 147 h 223"/>
                    <a:gd name="T78" fmla="*/ 4 w 4"/>
                    <a:gd name="T79" fmla="*/ 142 h 223"/>
                    <a:gd name="T80" fmla="*/ 4 w 4"/>
                    <a:gd name="T81" fmla="*/ 156 h 223"/>
                    <a:gd name="T82" fmla="*/ 0 w 4"/>
                    <a:gd name="T83" fmla="*/ 152 h 223"/>
                    <a:gd name="T84" fmla="*/ 4 w 4"/>
                    <a:gd name="T85" fmla="*/ 161 h 223"/>
                    <a:gd name="T86" fmla="*/ 0 w 4"/>
                    <a:gd name="T87" fmla="*/ 166 h 223"/>
                    <a:gd name="T88" fmla="*/ 4 w 4"/>
                    <a:gd name="T89" fmla="*/ 161 h 223"/>
                    <a:gd name="T90" fmla="*/ 4 w 4"/>
                    <a:gd name="T91" fmla="*/ 175 h 223"/>
                    <a:gd name="T92" fmla="*/ 0 w 4"/>
                    <a:gd name="T93" fmla="*/ 171 h 223"/>
                    <a:gd name="T94" fmla="*/ 4 w 4"/>
                    <a:gd name="T95" fmla="*/ 180 h 223"/>
                    <a:gd name="T96" fmla="*/ 0 w 4"/>
                    <a:gd name="T97" fmla="*/ 185 h 223"/>
                    <a:gd name="T98" fmla="*/ 4 w 4"/>
                    <a:gd name="T99" fmla="*/ 180 h 223"/>
                    <a:gd name="T100" fmla="*/ 4 w 4"/>
                    <a:gd name="T101" fmla="*/ 194 h 223"/>
                    <a:gd name="T102" fmla="*/ 0 w 4"/>
                    <a:gd name="T103" fmla="*/ 190 h 223"/>
                    <a:gd name="T104" fmla="*/ 4 w 4"/>
                    <a:gd name="T105" fmla="*/ 199 h 223"/>
                    <a:gd name="T106" fmla="*/ 0 w 4"/>
                    <a:gd name="T107" fmla="*/ 204 h 223"/>
                    <a:gd name="T108" fmla="*/ 4 w 4"/>
                    <a:gd name="T109" fmla="*/ 199 h 223"/>
                    <a:gd name="T110" fmla="*/ 4 w 4"/>
                    <a:gd name="T111" fmla="*/ 213 h 223"/>
                    <a:gd name="T112" fmla="*/ 0 w 4"/>
                    <a:gd name="T113" fmla="*/ 208 h 223"/>
                    <a:gd name="T114" fmla="*/ 4 w 4"/>
                    <a:gd name="T115" fmla="*/ 218 h 223"/>
                    <a:gd name="T116" fmla="*/ 0 w 4"/>
                    <a:gd name="T117" fmla="*/ 223 h 223"/>
                    <a:gd name="T118" fmla="*/ 4 w 4"/>
                    <a:gd name="T119" fmla="*/ 218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" h="223">
                      <a:moveTo>
                        <a:pt x="4" y="0"/>
                      </a:move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  <a:moveTo>
                        <a:pt x="4" y="10"/>
                      </a:moveTo>
                      <a:lnTo>
                        <a:pt x="4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4" y="10"/>
                      </a:lnTo>
                      <a:close/>
                      <a:moveTo>
                        <a:pt x="4" y="19"/>
                      </a:moveTo>
                      <a:lnTo>
                        <a:pt x="4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4" y="19"/>
                      </a:lnTo>
                      <a:close/>
                      <a:moveTo>
                        <a:pt x="4" y="29"/>
                      </a:moveTo>
                      <a:lnTo>
                        <a:pt x="4" y="33"/>
                      </a:lnTo>
                      <a:lnTo>
                        <a:pt x="0" y="33"/>
                      </a:lnTo>
                      <a:lnTo>
                        <a:pt x="0" y="29"/>
                      </a:lnTo>
                      <a:lnTo>
                        <a:pt x="4" y="29"/>
                      </a:lnTo>
                      <a:close/>
                      <a:moveTo>
                        <a:pt x="4" y="38"/>
                      </a:moveTo>
                      <a:lnTo>
                        <a:pt x="4" y="43"/>
                      </a:lnTo>
                      <a:lnTo>
                        <a:pt x="0" y="43"/>
                      </a:lnTo>
                      <a:lnTo>
                        <a:pt x="0" y="38"/>
                      </a:lnTo>
                      <a:lnTo>
                        <a:pt x="4" y="38"/>
                      </a:lnTo>
                      <a:close/>
                      <a:moveTo>
                        <a:pt x="4" y="48"/>
                      </a:moveTo>
                      <a:lnTo>
                        <a:pt x="4" y="52"/>
                      </a:lnTo>
                      <a:lnTo>
                        <a:pt x="0" y="52"/>
                      </a:lnTo>
                      <a:lnTo>
                        <a:pt x="0" y="48"/>
                      </a:lnTo>
                      <a:lnTo>
                        <a:pt x="4" y="48"/>
                      </a:lnTo>
                      <a:close/>
                      <a:moveTo>
                        <a:pt x="4" y="57"/>
                      </a:moveTo>
                      <a:lnTo>
                        <a:pt x="4" y="62"/>
                      </a:lnTo>
                      <a:lnTo>
                        <a:pt x="0" y="62"/>
                      </a:lnTo>
                      <a:lnTo>
                        <a:pt x="0" y="57"/>
                      </a:lnTo>
                      <a:lnTo>
                        <a:pt x="4" y="57"/>
                      </a:lnTo>
                      <a:close/>
                      <a:moveTo>
                        <a:pt x="4" y="67"/>
                      </a:moveTo>
                      <a:lnTo>
                        <a:pt x="4" y="72"/>
                      </a:lnTo>
                      <a:lnTo>
                        <a:pt x="0" y="72"/>
                      </a:lnTo>
                      <a:lnTo>
                        <a:pt x="0" y="67"/>
                      </a:lnTo>
                      <a:lnTo>
                        <a:pt x="4" y="67"/>
                      </a:lnTo>
                      <a:close/>
                      <a:moveTo>
                        <a:pt x="4" y="76"/>
                      </a:moveTo>
                      <a:lnTo>
                        <a:pt x="4" y="81"/>
                      </a:lnTo>
                      <a:lnTo>
                        <a:pt x="0" y="81"/>
                      </a:lnTo>
                      <a:lnTo>
                        <a:pt x="0" y="76"/>
                      </a:lnTo>
                      <a:lnTo>
                        <a:pt x="4" y="76"/>
                      </a:lnTo>
                      <a:close/>
                      <a:moveTo>
                        <a:pt x="4" y="86"/>
                      </a:moveTo>
                      <a:lnTo>
                        <a:pt x="4" y="90"/>
                      </a:lnTo>
                      <a:lnTo>
                        <a:pt x="0" y="90"/>
                      </a:lnTo>
                      <a:lnTo>
                        <a:pt x="0" y="86"/>
                      </a:lnTo>
                      <a:lnTo>
                        <a:pt x="4" y="86"/>
                      </a:lnTo>
                      <a:close/>
                      <a:moveTo>
                        <a:pt x="4" y="95"/>
                      </a:moveTo>
                      <a:lnTo>
                        <a:pt x="4" y="100"/>
                      </a:lnTo>
                      <a:lnTo>
                        <a:pt x="0" y="100"/>
                      </a:lnTo>
                      <a:lnTo>
                        <a:pt x="0" y="95"/>
                      </a:lnTo>
                      <a:lnTo>
                        <a:pt x="4" y="95"/>
                      </a:lnTo>
                      <a:close/>
                      <a:moveTo>
                        <a:pt x="4" y="105"/>
                      </a:moveTo>
                      <a:lnTo>
                        <a:pt x="4" y="109"/>
                      </a:lnTo>
                      <a:lnTo>
                        <a:pt x="0" y="109"/>
                      </a:lnTo>
                      <a:lnTo>
                        <a:pt x="0" y="105"/>
                      </a:lnTo>
                      <a:lnTo>
                        <a:pt x="4" y="105"/>
                      </a:lnTo>
                      <a:close/>
                      <a:moveTo>
                        <a:pt x="4" y="114"/>
                      </a:moveTo>
                      <a:lnTo>
                        <a:pt x="4" y="119"/>
                      </a:lnTo>
                      <a:lnTo>
                        <a:pt x="0" y="119"/>
                      </a:lnTo>
                      <a:lnTo>
                        <a:pt x="0" y="114"/>
                      </a:lnTo>
                      <a:lnTo>
                        <a:pt x="4" y="114"/>
                      </a:lnTo>
                      <a:close/>
                      <a:moveTo>
                        <a:pt x="4" y="123"/>
                      </a:moveTo>
                      <a:lnTo>
                        <a:pt x="4" y="128"/>
                      </a:lnTo>
                      <a:lnTo>
                        <a:pt x="0" y="128"/>
                      </a:lnTo>
                      <a:lnTo>
                        <a:pt x="0" y="123"/>
                      </a:lnTo>
                      <a:lnTo>
                        <a:pt x="4" y="123"/>
                      </a:lnTo>
                      <a:close/>
                      <a:moveTo>
                        <a:pt x="4" y="133"/>
                      </a:moveTo>
                      <a:lnTo>
                        <a:pt x="4" y="138"/>
                      </a:lnTo>
                      <a:lnTo>
                        <a:pt x="0" y="138"/>
                      </a:lnTo>
                      <a:lnTo>
                        <a:pt x="0" y="133"/>
                      </a:lnTo>
                      <a:lnTo>
                        <a:pt x="4" y="133"/>
                      </a:lnTo>
                      <a:close/>
                      <a:moveTo>
                        <a:pt x="4" y="142"/>
                      </a:moveTo>
                      <a:lnTo>
                        <a:pt x="4" y="147"/>
                      </a:lnTo>
                      <a:lnTo>
                        <a:pt x="0" y="147"/>
                      </a:lnTo>
                      <a:lnTo>
                        <a:pt x="0" y="142"/>
                      </a:lnTo>
                      <a:lnTo>
                        <a:pt x="4" y="142"/>
                      </a:lnTo>
                      <a:close/>
                      <a:moveTo>
                        <a:pt x="4" y="152"/>
                      </a:moveTo>
                      <a:lnTo>
                        <a:pt x="4" y="156"/>
                      </a:lnTo>
                      <a:lnTo>
                        <a:pt x="0" y="156"/>
                      </a:lnTo>
                      <a:lnTo>
                        <a:pt x="0" y="152"/>
                      </a:lnTo>
                      <a:lnTo>
                        <a:pt x="4" y="152"/>
                      </a:lnTo>
                      <a:close/>
                      <a:moveTo>
                        <a:pt x="4" y="161"/>
                      </a:moveTo>
                      <a:lnTo>
                        <a:pt x="4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4" y="161"/>
                      </a:lnTo>
                      <a:close/>
                      <a:moveTo>
                        <a:pt x="4" y="171"/>
                      </a:moveTo>
                      <a:lnTo>
                        <a:pt x="4" y="175"/>
                      </a:lnTo>
                      <a:lnTo>
                        <a:pt x="0" y="175"/>
                      </a:lnTo>
                      <a:lnTo>
                        <a:pt x="0" y="171"/>
                      </a:lnTo>
                      <a:lnTo>
                        <a:pt x="4" y="171"/>
                      </a:lnTo>
                      <a:close/>
                      <a:moveTo>
                        <a:pt x="4" y="180"/>
                      </a:moveTo>
                      <a:lnTo>
                        <a:pt x="4" y="185"/>
                      </a:lnTo>
                      <a:lnTo>
                        <a:pt x="0" y="185"/>
                      </a:lnTo>
                      <a:lnTo>
                        <a:pt x="0" y="180"/>
                      </a:lnTo>
                      <a:lnTo>
                        <a:pt x="4" y="180"/>
                      </a:lnTo>
                      <a:close/>
                      <a:moveTo>
                        <a:pt x="4" y="190"/>
                      </a:moveTo>
                      <a:lnTo>
                        <a:pt x="4" y="194"/>
                      </a:lnTo>
                      <a:lnTo>
                        <a:pt x="0" y="194"/>
                      </a:lnTo>
                      <a:lnTo>
                        <a:pt x="0" y="190"/>
                      </a:lnTo>
                      <a:lnTo>
                        <a:pt x="4" y="190"/>
                      </a:lnTo>
                      <a:close/>
                      <a:moveTo>
                        <a:pt x="4" y="199"/>
                      </a:moveTo>
                      <a:lnTo>
                        <a:pt x="4" y="204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4" y="199"/>
                      </a:lnTo>
                      <a:close/>
                      <a:moveTo>
                        <a:pt x="4" y="208"/>
                      </a:moveTo>
                      <a:lnTo>
                        <a:pt x="4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4" y="208"/>
                      </a:lnTo>
                      <a:close/>
                      <a:moveTo>
                        <a:pt x="4" y="218"/>
                      </a:moveTo>
                      <a:lnTo>
                        <a:pt x="4" y="223"/>
                      </a:lnTo>
                      <a:lnTo>
                        <a:pt x="0" y="223"/>
                      </a:lnTo>
                      <a:lnTo>
                        <a:pt x="0" y="218"/>
                      </a:lnTo>
                      <a:lnTo>
                        <a:pt x="4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5" name="Freeform 37"/>
                <p:cNvSpPr>
                  <a:spLocks noEditPoints="1"/>
                </p:cNvSpPr>
                <p:nvPr/>
              </p:nvSpPr>
              <p:spPr bwMode="auto">
                <a:xfrm>
                  <a:off x="3758" y="3019"/>
                  <a:ext cx="4" cy="223"/>
                </a:xfrm>
                <a:custGeom>
                  <a:avLst/>
                  <a:gdLst>
                    <a:gd name="T0" fmla="*/ 4 w 4"/>
                    <a:gd name="T1" fmla="*/ 5 h 223"/>
                    <a:gd name="T2" fmla="*/ 0 w 4"/>
                    <a:gd name="T3" fmla="*/ 0 h 223"/>
                    <a:gd name="T4" fmla="*/ 4 w 4"/>
                    <a:gd name="T5" fmla="*/ 10 h 223"/>
                    <a:gd name="T6" fmla="*/ 0 w 4"/>
                    <a:gd name="T7" fmla="*/ 14 h 223"/>
                    <a:gd name="T8" fmla="*/ 4 w 4"/>
                    <a:gd name="T9" fmla="*/ 10 h 223"/>
                    <a:gd name="T10" fmla="*/ 4 w 4"/>
                    <a:gd name="T11" fmla="*/ 24 h 223"/>
                    <a:gd name="T12" fmla="*/ 0 w 4"/>
                    <a:gd name="T13" fmla="*/ 19 h 223"/>
                    <a:gd name="T14" fmla="*/ 4 w 4"/>
                    <a:gd name="T15" fmla="*/ 29 h 223"/>
                    <a:gd name="T16" fmla="*/ 0 w 4"/>
                    <a:gd name="T17" fmla="*/ 33 h 223"/>
                    <a:gd name="T18" fmla="*/ 4 w 4"/>
                    <a:gd name="T19" fmla="*/ 29 h 223"/>
                    <a:gd name="T20" fmla="*/ 4 w 4"/>
                    <a:gd name="T21" fmla="*/ 43 h 223"/>
                    <a:gd name="T22" fmla="*/ 0 w 4"/>
                    <a:gd name="T23" fmla="*/ 38 h 223"/>
                    <a:gd name="T24" fmla="*/ 4 w 4"/>
                    <a:gd name="T25" fmla="*/ 47 h 223"/>
                    <a:gd name="T26" fmla="*/ 0 w 4"/>
                    <a:gd name="T27" fmla="*/ 52 h 223"/>
                    <a:gd name="T28" fmla="*/ 4 w 4"/>
                    <a:gd name="T29" fmla="*/ 47 h 223"/>
                    <a:gd name="T30" fmla="*/ 4 w 4"/>
                    <a:gd name="T31" fmla="*/ 62 h 223"/>
                    <a:gd name="T32" fmla="*/ 0 w 4"/>
                    <a:gd name="T33" fmla="*/ 57 h 223"/>
                    <a:gd name="T34" fmla="*/ 4 w 4"/>
                    <a:gd name="T35" fmla="*/ 66 h 223"/>
                    <a:gd name="T36" fmla="*/ 0 w 4"/>
                    <a:gd name="T37" fmla="*/ 71 h 223"/>
                    <a:gd name="T38" fmla="*/ 4 w 4"/>
                    <a:gd name="T39" fmla="*/ 66 h 223"/>
                    <a:gd name="T40" fmla="*/ 4 w 4"/>
                    <a:gd name="T41" fmla="*/ 81 h 223"/>
                    <a:gd name="T42" fmla="*/ 0 w 4"/>
                    <a:gd name="T43" fmla="*/ 76 h 223"/>
                    <a:gd name="T44" fmla="*/ 4 w 4"/>
                    <a:gd name="T45" fmla="*/ 85 h 223"/>
                    <a:gd name="T46" fmla="*/ 0 w 4"/>
                    <a:gd name="T47" fmla="*/ 90 h 223"/>
                    <a:gd name="T48" fmla="*/ 4 w 4"/>
                    <a:gd name="T49" fmla="*/ 85 h 223"/>
                    <a:gd name="T50" fmla="*/ 4 w 4"/>
                    <a:gd name="T51" fmla="*/ 100 h 223"/>
                    <a:gd name="T52" fmla="*/ 0 w 4"/>
                    <a:gd name="T53" fmla="*/ 95 h 223"/>
                    <a:gd name="T54" fmla="*/ 4 w 4"/>
                    <a:gd name="T55" fmla="*/ 104 h 223"/>
                    <a:gd name="T56" fmla="*/ 0 w 4"/>
                    <a:gd name="T57" fmla="*/ 109 h 223"/>
                    <a:gd name="T58" fmla="*/ 4 w 4"/>
                    <a:gd name="T59" fmla="*/ 104 h 223"/>
                    <a:gd name="T60" fmla="*/ 4 w 4"/>
                    <a:gd name="T61" fmla="*/ 119 h 223"/>
                    <a:gd name="T62" fmla="*/ 0 w 4"/>
                    <a:gd name="T63" fmla="*/ 114 h 223"/>
                    <a:gd name="T64" fmla="*/ 4 w 4"/>
                    <a:gd name="T65" fmla="*/ 123 h 223"/>
                    <a:gd name="T66" fmla="*/ 0 w 4"/>
                    <a:gd name="T67" fmla="*/ 129 h 223"/>
                    <a:gd name="T68" fmla="*/ 4 w 4"/>
                    <a:gd name="T69" fmla="*/ 123 h 223"/>
                    <a:gd name="T70" fmla="*/ 4 w 4"/>
                    <a:gd name="T71" fmla="*/ 138 h 223"/>
                    <a:gd name="T72" fmla="*/ 0 w 4"/>
                    <a:gd name="T73" fmla="*/ 133 h 223"/>
                    <a:gd name="T74" fmla="*/ 4 w 4"/>
                    <a:gd name="T75" fmla="*/ 143 h 223"/>
                    <a:gd name="T76" fmla="*/ 0 w 4"/>
                    <a:gd name="T77" fmla="*/ 147 h 223"/>
                    <a:gd name="T78" fmla="*/ 4 w 4"/>
                    <a:gd name="T79" fmla="*/ 143 h 223"/>
                    <a:gd name="T80" fmla="*/ 4 w 4"/>
                    <a:gd name="T81" fmla="*/ 157 h 223"/>
                    <a:gd name="T82" fmla="*/ 0 w 4"/>
                    <a:gd name="T83" fmla="*/ 152 h 223"/>
                    <a:gd name="T84" fmla="*/ 4 w 4"/>
                    <a:gd name="T85" fmla="*/ 162 h 223"/>
                    <a:gd name="T86" fmla="*/ 0 w 4"/>
                    <a:gd name="T87" fmla="*/ 166 h 223"/>
                    <a:gd name="T88" fmla="*/ 4 w 4"/>
                    <a:gd name="T89" fmla="*/ 162 h 223"/>
                    <a:gd name="T90" fmla="*/ 4 w 4"/>
                    <a:gd name="T91" fmla="*/ 176 h 223"/>
                    <a:gd name="T92" fmla="*/ 0 w 4"/>
                    <a:gd name="T93" fmla="*/ 171 h 223"/>
                    <a:gd name="T94" fmla="*/ 4 w 4"/>
                    <a:gd name="T95" fmla="*/ 180 h 223"/>
                    <a:gd name="T96" fmla="*/ 0 w 4"/>
                    <a:gd name="T97" fmla="*/ 185 h 223"/>
                    <a:gd name="T98" fmla="*/ 4 w 4"/>
                    <a:gd name="T99" fmla="*/ 180 h 223"/>
                    <a:gd name="T100" fmla="*/ 4 w 4"/>
                    <a:gd name="T101" fmla="*/ 195 h 223"/>
                    <a:gd name="T102" fmla="*/ 0 w 4"/>
                    <a:gd name="T103" fmla="*/ 190 h 223"/>
                    <a:gd name="T104" fmla="*/ 4 w 4"/>
                    <a:gd name="T105" fmla="*/ 199 h 223"/>
                    <a:gd name="T106" fmla="*/ 0 w 4"/>
                    <a:gd name="T107" fmla="*/ 204 h 223"/>
                    <a:gd name="T108" fmla="*/ 4 w 4"/>
                    <a:gd name="T109" fmla="*/ 199 h 223"/>
                    <a:gd name="T110" fmla="*/ 4 w 4"/>
                    <a:gd name="T111" fmla="*/ 214 h 223"/>
                    <a:gd name="T112" fmla="*/ 0 w 4"/>
                    <a:gd name="T113" fmla="*/ 209 h 223"/>
                    <a:gd name="T114" fmla="*/ 4 w 4"/>
                    <a:gd name="T115" fmla="*/ 218 h 223"/>
                    <a:gd name="T116" fmla="*/ 0 w 4"/>
                    <a:gd name="T117" fmla="*/ 223 h 223"/>
                    <a:gd name="T118" fmla="*/ 4 w 4"/>
                    <a:gd name="T119" fmla="*/ 218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4" h="223">
                      <a:moveTo>
                        <a:pt x="4" y="0"/>
                      </a:moveTo>
                      <a:lnTo>
                        <a:pt x="4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  <a:moveTo>
                        <a:pt x="4" y="10"/>
                      </a:moveTo>
                      <a:lnTo>
                        <a:pt x="4" y="14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4" y="10"/>
                      </a:lnTo>
                      <a:close/>
                      <a:moveTo>
                        <a:pt x="4" y="19"/>
                      </a:moveTo>
                      <a:lnTo>
                        <a:pt x="4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4" y="19"/>
                      </a:lnTo>
                      <a:close/>
                      <a:moveTo>
                        <a:pt x="4" y="29"/>
                      </a:moveTo>
                      <a:lnTo>
                        <a:pt x="4" y="33"/>
                      </a:lnTo>
                      <a:lnTo>
                        <a:pt x="0" y="33"/>
                      </a:lnTo>
                      <a:lnTo>
                        <a:pt x="0" y="29"/>
                      </a:lnTo>
                      <a:lnTo>
                        <a:pt x="4" y="29"/>
                      </a:lnTo>
                      <a:close/>
                      <a:moveTo>
                        <a:pt x="4" y="38"/>
                      </a:moveTo>
                      <a:lnTo>
                        <a:pt x="4" y="43"/>
                      </a:lnTo>
                      <a:lnTo>
                        <a:pt x="0" y="43"/>
                      </a:lnTo>
                      <a:lnTo>
                        <a:pt x="0" y="38"/>
                      </a:lnTo>
                      <a:lnTo>
                        <a:pt x="4" y="38"/>
                      </a:lnTo>
                      <a:close/>
                      <a:moveTo>
                        <a:pt x="4" y="47"/>
                      </a:moveTo>
                      <a:lnTo>
                        <a:pt x="4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4" y="47"/>
                      </a:lnTo>
                      <a:close/>
                      <a:moveTo>
                        <a:pt x="4" y="57"/>
                      </a:moveTo>
                      <a:lnTo>
                        <a:pt x="4" y="62"/>
                      </a:lnTo>
                      <a:lnTo>
                        <a:pt x="0" y="62"/>
                      </a:lnTo>
                      <a:lnTo>
                        <a:pt x="0" y="57"/>
                      </a:lnTo>
                      <a:lnTo>
                        <a:pt x="4" y="57"/>
                      </a:lnTo>
                      <a:close/>
                      <a:moveTo>
                        <a:pt x="4" y="66"/>
                      </a:moveTo>
                      <a:lnTo>
                        <a:pt x="4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4" y="66"/>
                      </a:lnTo>
                      <a:close/>
                      <a:moveTo>
                        <a:pt x="4" y="76"/>
                      </a:moveTo>
                      <a:lnTo>
                        <a:pt x="4" y="81"/>
                      </a:lnTo>
                      <a:lnTo>
                        <a:pt x="0" y="81"/>
                      </a:lnTo>
                      <a:lnTo>
                        <a:pt x="0" y="76"/>
                      </a:lnTo>
                      <a:lnTo>
                        <a:pt x="4" y="76"/>
                      </a:lnTo>
                      <a:close/>
                      <a:moveTo>
                        <a:pt x="4" y="85"/>
                      </a:moveTo>
                      <a:lnTo>
                        <a:pt x="4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4" y="85"/>
                      </a:lnTo>
                      <a:close/>
                      <a:moveTo>
                        <a:pt x="4" y="95"/>
                      </a:moveTo>
                      <a:lnTo>
                        <a:pt x="4" y="100"/>
                      </a:lnTo>
                      <a:lnTo>
                        <a:pt x="0" y="100"/>
                      </a:lnTo>
                      <a:lnTo>
                        <a:pt x="0" y="95"/>
                      </a:lnTo>
                      <a:lnTo>
                        <a:pt x="4" y="95"/>
                      </a:lnTo>
                      <a:close/>
                      <a:moveTo>
                        <a:pt x="4" y="104"/>
                      </a:moveTo>
                      <a:lnTo>
                        <a:pt x="4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4" y="104"/>
                      </a:lnTo>
                      <a:close/>
                      <a:moveTo>
                        <a:pt x="4" y="114"/>
                      </a:moveTo>
                      <a:lnTo>
                        <a:pt x="4" y="119"/>
                      </a:lnTo>
                      <a:lnTo>
                        <a:pt x="0" y="119"/>
                      </a:lnTo>
                      <a:lnTo>
                        <a:pt x="0" y="114"/>
                      </a:lnTo>
                      <a:lnTo>
                        <a:pt x="4" y="114"/>
                      </a:lnTo>
                      <a:close/>
                      <a:moveTo>
                        <a:pt x="4" y="123"/>
                      </a:moveTo>
                      <a:lnTo>
                        <a:pt x="4" y="129"/>
                      </a:lnTo>
                      <a:lnTo>
                        <a:pt x="0" y="129"/>
                      </a:lnTo>
                      <a:lnTo>
                        <a:pt x="0" y="123"/>
                      </a:lnTo>
                      <a:lnTo>
                        <a:pt x="4" y="123"/>
                      </a:lnTo>
                      <a:close/>
                      <a:moveTo>
                        <a:pt x="4" y="133"/>
                      </a:moveTo>
                      <a:lnTo>
                        <a:pt x="4" y="138"/>
                      </a:lnTo>
                      <a:lnTo>
                        <a:pt x="0" y="138"/>
                      </a:lnTo>
                      <a:lnTo>
                        <a:pt x="0" y="133"/>
                      </a:lnTo>
                      <a:lnTo>
                        <a:pt x="4" y="133"/>
                      </a:lnTo>
                      <a:close/>
                      <a:moveTo>
                        <a:pt x="4" y="143"/>
                      </a:moveTo>
                      <a:lnTo>
                        <a:pt x="4" y="147"/>
                      </a:lnTo>
                      <a:lnTo>
                        <a:pt x="0" y="147"/>
                      </a:lnTo>
                      <a:lnTo>
                        <a:pt x="0" y="143"/>
                      </a:lnTo>
                      <a:lnTo>
                        <a:pt x="4" y="143"/>
                      </a:lnTo>
                      <a:close/>
                      <a:moveTo>
                        <a:pt x="4" y="152"/>
                      </a:moveTo>
                      <a:lnTo>
                        <a:pt x="4" y="157"/>
                      </a:lnTo>
                      <a:lnTo>
                        <a:pt x="0" y="157"/>
                      </a:lnTo>
                      <a:lnTo>
                        <a:pt x="0" y="152"/>
                      </a:lnTo>
                      <a:lnTo>
                        <a:pt x="4" y="152"/>
                      </a:lnTo>
                      <a:close/>
                      <a:moveTo>
                        <a:pt x="4" y="162"/>
                      </a:moveTo>
                      <a:lnTo>
                        <a:pt x="4" y="166"/>
                      </a:lnTo>
                      <a:lnTo>
                        <a:pt x="0" y="166"/>
                      </a:lnTo>
                      <a:lnTo>
                        <a:pt x="0" y="162"/>
                      </a:lnTo>
                      <a:lnTo>
                        <a:pt x="4" y="162"/>
                      </a:lnTo>
                      <a:close/>
                      <a:moveTo>
                        <a:pt x="4" y="171"/>
                      </a:moveTo>
                      <a:lnTo>
                        <a:pt x="4" y="176"/>
                      </a:lnTo>
                      <a:lnTo>
                        <a:pt x="0" y="176"/>
                      </a:lnTo>
                      <a:lnTo>
                        <a:pt x="0" y="171"/>
                      </a:lnTo>
                      <a:lnTo>
                        <a:pt x="4" y="171"/>
                      </a:lnTo>
                      <a:close/>
                      <a:moveTo>
                        <a:pt x="4" y="180"/>
                      </a:moveTo>
                      <a:lnTo>
                        <a:pt x="4" y="185"/>
                      </a:lnTo>
                      <a:lnTo>
                        <a:pt x="0" y="185"/>
                      </a:lnTo>
                      <a:lnTo>
                        <a:pt x="0" y="180"/>
                      </a:lnTo>
                      <a:lnTo>
                        <a:pt x="4" y="180"/>
                      </a:lnTo>
                      <a:close/>
                      <a:moveTo>
                        <a:pt x="4" y="190"/>
                      </a:moveTo>
                      <a:lnTo>
                        <a:pt x="4" y="195"/>
                      </a:lnTo>
                      <a:lnTo>
                        <a:pt x="0" y="195"/>
                      </a:lnTo>
                      <a:lnTo>
                        <a:pt x="0" y="190"/>
                      </a:lnTo>
                      <a:lnTo>
                        <a:pt x="4" y="190"/>
                      </a:lnTo>
                      <a:close/>
                      <a:moveTo>
                        <a:pt x="4" y="199"/>
                      </a:moveTo>
                      <a:lnTo>
                        <a:pt x="4" y="204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4" y="199"/>
                      </a:lnTo>
                      <a:close/>
                      <a:moveTo>
                        <a:pt x="4" y="209"/>
                      </a:moveTo>
                      <a:lnTo>
                        <a:pt x="4" y="214"/>
                      </a:lnTo>
                      <a:lnTo>
                        <a:pt x="0" y="214"/>
                      </a:lnTo>
                      <a:lnTo>
                        <a:pt x="0" y="209"/>
                      </a:lnTo>
                      <a:lnTo>
                        <a:pt x="4" y="209"/>
                      </a:lnTo>
                      <a:close/>
                      <a:moveTo>
                        <a:pt x="4" y="218"/>
                      </a:moveTo>
                      <a:lnTo>
                        <a:pt x="4" y="223"/>
                      </a:lnTo>
                      <a:lnTo>
                        <a:pt x="0" y="223"/>
                      </a:lnTo>
                      <a:lnTo>
                        <a:pt x="0" y="218"/>
                      </a:lnTo>
                      <a:lnTo>
                        <a:pt x="4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6" name="Freeform 38"/>
                <p:cNvSpPr>
                  <a:spLocks noEditPoints="1"/>
                </p:cNvSpPr>
                <p:nvPr/>
              </p:nvSpPr>
              <p:spPr bwMode="auto">
                <a:xfrm>
                  <a:off x="3758" y="3247"/>
                  <a:ext cx="4" cy="268"/>
                </a:xfrm>
                <a:custGeom>
                  <a:avLst/>
                  <a:gdLst>
                    <a:gd name="T0" fmla="*/ 0 w 4"/>
                    <a:gd name="T1" fmla="*/ 4 h 268"/>
                    <a:gd name="T2" fmla="*/ 4 w 4"/>
                    <a:gd name="T3" fmla="*/ 9 h 268"/>
                    <a:gd name="T4" fmla="*/ 0 w 4"/>
                    <a:gd name="T5" fmla="*/ 9 h 268"/>
                    <a:gd name="T6" fmla="*/ 4 w 4"/>
                    <a:gd name="T7" fmla="*/ 23 h 268"/>
                    <a:gd name="T8" fmla="*/ 4 w 4"/>
                    <a:gd name="T9" fmla="*/ 19 h 268"/>
                    <a:gd name="T10" fmla="*/ 0 w 4"/>
                    <a:gd name="T11" fmla="*/ 33 h 268"/>
                    <a:gd name="T12" fmla="*/ 4 w 4"/>
                    <a:gd name="T13" fmla="*/ 37 h 268"/>
                    <a:gd name="T14" fmla="*/ 0 w 4"/>
                    <a:gd name="T15" fmla="*/ 37 h 268"/>
                    <a:gd name="T16" fmla="*/ 4 w 4"/>
                    <a:gd name="T17" fmla="*/ 52 h 268"/>
                    <a:gd name="T18" fmla="*/ 4 w 4"/>
                    <a:gd name="T19" fmla="*/ 47 h 268"/>
                    <a:gd name="T20" fmla="*/ 0 w 4"/>
                    <a:gd name="T21" fmla="*/ 61 h 268"/>
                    <a:gd name="T22" fmla="*/ 4 w 4"/>
                    <a:gd name="T23" fmla="*/ 66 h 268"/>
                    <a:gd name="T24" fmla="*/ 0 w 4"/>
                    <a:gd name="T25" fmla="*/ 66 h 268"/>
                    <a:gd name="T26" fmla="*/ 4 w 4"/>
                    <a:gd name="T27" fmla="*/ 80 h 268"/>
                    <a:gd name="T28" fmla="*/ 4 w 4"/>
                    <a:gd name="T29" fmla="*/ 75 h 268"/>
                    <a:gd name="T30" fmla="*/ 0 w 4"/>
                    <a:gd name="T31" fmla="*/ 89 h 268"/>
                    <a:gd name="T32" fmla="*/ 4 w 4"/>
                    <a:gd name="T33" fmla="*/ 94 h 268"/>
                    <a:gd name="T34" fmla="*/ 0 w 4"/>
                    <a:gd name="T35" fmla="*/ 94 h 268"/>
                    <a:gd name="T36" fmla="*/ 4 w 4"/>
                    <a:gd name="T37" fmla="*/ 108 h 268"/>
                    <a:gd name="T38" fmla="*/ 4 w 4"/>
                    <a:gd name="T39" fmla="*/ 104 h 268"/>
                    <a:gd name="T40" fmla="*/ 0 w 4"/>
                    <a:gd name="T41" fmla="*/ 118 h 268"/>
                    <a:gd name="T42" fmla="*/ 4 w 4"/>
                    <a:gd name="T43" fmla="*/ 122 h 268"/>
                    <a:gd name="T44" fmla="*/ 0 w 4"/>
                    <a:gd name="T45" fmla="*/ 122 h 268"/>
                    <a:gd name="T46" fmla="*/ 4 w 4"/>
                    <a:gd name="T47" fmla="*/ 137 h 268"/>
                    <a:gd name="T48" fmla="*/ 4 w 4"/>
                    <a:gd name="T49" fmla="*/ 132 h 268"/>
                    <a:gd name="T50" fmla="*/ 0 w 4"/>
                    <a:gd name="T51" fmla="*/ 146 h 268"/>
                    <a:gd name="T52" fmla="*/ 4 w 4"/>
                    <a:gd name="T53" fmla="*/ 151 h 268"/>
                    <a:gd name="T54" fmla="*/ 0 w 4"/>
                    <a:gd name="T55" fmla="*/ 151 h 268"/>
                    <a:gd name="T56" fmla="*/ 4 w 4"/>
                    <a:gd name="T57" fmla="*/ 165 h 268"/>
                    <a:gd name="T58" fmla="*/ 4 w 4"/>
                    <a:gd name="T59" fmla="*/ 160 h 268"/>
                    <a:gd name="T60" fmla="*/ 0 w 4"/>
                    <a:gd name="T61" fmla="*/ 175 h 268"/>
                    <a:gd name="T62" fmla="*/ 4 w 4"/>
                    <a:gd name="T63" fmla="*/ 179 h 268"/>
                    <a:gd name="T64" fmla="*/ 0 w 4"/>
                    <a:gd name="T65" fmla="*/ 179 h 268"/>
                    <a:gd name="T66" fmla="*/ 4 w 4"/>
                    <a:gd name="T67" fmla="*/ 194 h 268"/>
                    <a:gd name="T68" fmla="*/ 4 w 4"/>
                    <a:gd name="T69" fmla="*/ 189 h 268"/>
                    <a:gd name="T70" fmla="*/ 0 w 4"/>
                    <a:gd name="T71" fmla="*/ 203 h 268"/>
                    <a:gd name="T72" fmla="*/ 4 w 4"/>
                    <a:gd name="T73" fmla="*/ 208 h 268"/>
                    <a:gd name="T74" fmla="*/ 0 w 4"/>
                    <a:gd name="T75" fmla="*/ 208 h 268"/>
                    <a:gd name="T76" fmla="*/ 4 w 4"/>
                    <a:gd name="T77" fmla="*/ 222 h 268"/>
                    <a:gd name="T78" fmla="*/ 4 w 4"/>
                    <a:gd name="T79" fmla="*/ 217 h 268"/>
                    <a:gd name="T80" fmla="*/ 0 w 4"/>
                    <a:gd name="T81" fmla="*/ 232 h 268"/>
                    <a:gd name="T82" fmla="*/ 4 w 4"/>
                    <a:gd name="T83" fmla="*/ 236 h 268"/>
                    <a:gd name="T84" fmla="*/ 0 w 4"/>
                    <a:gd name="T85" fmla="*/ 236 h 268"/>
                    <a:gd name="T86" fmla="*/ 4 w 4"/>
                    <a:gd name="T87" fmla="*/ 251 h 268"/>
                    <a:gd name="T88" fmla="*/ 4 w 4"/>
                    <a:gd name="T89" fmla="*/ 246 h 268"/>
                    <a:gd name="T90" fmla="*/ 0 w 4"/>
                    <a:gd name="T91" fmla="*/ 260 h 268"/>
                    <a:gd name="T92" fmla="*/ 4 w 4"/>
                    <a:gd name="T93" fmla="*/ 265 h 268"/>
                    <a:gd name="T94" fmla="*/ 0 w 4"/>
                    <a:gd name="T95" fmla="*/ 265 h 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4" h="268">
                      <a:moveTo>
                        <a:pt x="4" y="0"/>
                      </a:moveTo>
                      <a:lnTo>
                        <a:pt x="4" y="4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4" y="0"/>
                      </a:lnTo>
                      <a:close/>
                      <a:moveTo>
                        <a:pt x="4" y="9"/>
                      </a:moveTo>
                      <a:lnTo>
                        <a:pt x="4" y="14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4" y="9"/>
                      </a:lnTo>
                      <a:close/>
                      <a:moveTo>
                        <a:pt x="4" y="19"/>
                      </a:moveTo>
                      <a:lnTo>
                        <a:pt x="4" y="23"/>
                      </a:ln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4" y="19"/>
                      </a:lnTo>
                      <a:close/>
                      <a:moveTo>
                        <a:pt x="4" y="28"/>
                      </a:moveTo>
                      <a:lnTo>
                        <a:pt x="4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4" y="28"/>
                      </a:lnTo>
                      <a:close/>
                      <a:moveTo>
                        <a:pt x="4" y="37"/>
                      </a:moveTo>
                      <a:lnTo>
                        <a:pt x="4" y="42"/>
                      </a:lnTo>
                      <a:lnTo>
                        <a:pt x="0" y="42"/>
                      </a:lnTo>
                      <a:lnTo>
                        <a:pt x="0" y="37"/>
                      </a:lnTo>
                      <a:lnTo>
                        <a:pt x="4" y="37"/>
                      </a:lnTo>
                      <a:close/>
                      <a:moveTo>
                        <a:pt x="4" y="47"/>
                      </a:moveTo>
                      <a:lnTo>
                        <a:pt x="4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4" y="47"/>
                      </a:lnTo>
                      <a:close/>
                      <a:moveTo>
                        <a:pt x="4" y="56"/>
                      </a:moveTo>
                      <a:lnTo>
                        <a:pt x="4" y="61"/>
                      </a:lnTo>
                      <a:lnTo>
                        <a:pt x="0" y="61"/>
                      </a:lnTo>
                      <a:lnTo>
                        <a:pt x="0" y="56"/>
                      </a:lnTo>
                      <a:lnTo>
                        <a:pt x="4" y="56"/>
                      </a:lnTo>
                      <a:close/>
                      <a:moveTo>
                        <a:pt x="4" y="66"/>
                      </a:moveTo>
                      <a:lnTo>
                        <a:pt x="4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4" y="66"/>
                      </a:lnTo>
                      <a:close/>
                      <a:moveTo>
                        <a:pt x="4" y="75"/>
                      </a:moveTo>
                      <a:lnTo>
                        <a:pt x="4" y="80"/>
                      </a:lnTo>
                      <a:lnTo>
                        <a:pt x="0" y="80"/>
                      </a:lnTo>
                      <a:lnTo>
                        <a:pt x="0" y="75"/>
                      </a:lnTo>
                      <a:lnTo>
                        <a:pt x="4" y="75"/>
                      </a:lnTo>
                      <a:close/>
                      <a:moveTo>
                        <a:pt x="4" y="85"/>
                      </a:moveTo>
                      <a:lnTo>
                        <a:pt x="4" y="89"/>
                      </a:lnTo>
                      <a:lnTo>
                        <a:pt x="0" y="89"/>
                      </a:lnTo>
                      <a:lnTo>
                        <a:pt x="0" y="85"/>
                      </a:lnTo>
                      <a:lnTo>
                        <a:pt x="4" y="85"/>
                      </a:lnTo>
                      <a:close/>
                      <a:moveTo>
                        <a:pt x="4" y="94"/>
                      </a:moveTo>
                      <a:lnTo>
                        <a:pt x="4" y="99"/>
                      </a:lnTo>
                      <a:lnTo>
                        <a:pt x="0" y="99"/>
                      </a:lnTo>
                      <a:lnTo>
                        <a:pt x="0" y="94"/>
                      </a:lnTo>
                      <a:lnTo>
                        <a:pt x="4" y="94"/>
                      </a:lnTo>
                      <a:close/>
                      <a:moveTo>
                        <a:pt x="4" y="104"/>
                      </a:moveTo>
                      <a:lnTo>
                        <a:pt x="4" y="108"/>
                      </a:lnTo>
                      <a:lnTo>
                        <a:pt x="0" y="108"/>
                      </a:lnTo>
                      <a:lnTo>
                        <a:pt x="0" y="104"/>
                      </a:lnTo>
                      <a:lnTo>
                        <a:pt x="4" y="104"/>
                      </a:lnTo>
                      <a:close/>
                      <a:moveTo>
                        <a:pt x="4" y="113"/>
                      </a:moveTo>
                      <a:lnTo>
                        <a:pt x="4" y="118"/>
                      </a:lnTo>
                      <a:lnTo>
                        <a:pt x="0" y="118"/>
                      </a:lnTo>
                      <a:lnTo>
                        <a:pt x="0" y="113"/>
                      </a:lnTo>
                      <a:lnTo>
                        <a:pt x="4" y="113"/>
                      </a:lnTo>
                      <a:close/>
                      <a:moveTo>
                        <a:pt x="4" y="122"/>
                      </a:moveTo>
                      <a:lnTo>
                        <a:pt x="4" y="127"/>
                      </a:lnTo>
                      <a:lnTo>
                        <a:pt x="0" y="127"/>
                      </a:lnTo>
                      <a:lnTo>
                        <a:pt x="0" y="122"/>
                      </a:lnTo>
                      <a:lnTo>
                        <a:pt x="4" y="122"/>
                      </a:lnTo>
                      <a:close/>
                      <a:moveTo>
                        <a:pt x="4" y="132"/>
                      </a:moveTo>
                      <a:lnTo>
                        <a:pt x="4" y="137"/>
                      </a:lnTo>
                      <a:lnTo>
                        <a:pt x="0" y="137"/>
                      </a:lnTo>
                      <a:lnTo>
                        <a:pt x="0" y="132"/>
                      </a:lnTo>
                      <a:lnTo>
                        <a:pt x="4" y="132"/>
                      </a:lnTo>
                      <a:close/>
                      <a:moveTo>
                        <a:pt x="4" y="141"/>
                      </a:moveTo>
                      <a:lnTo>
                        <a:pt x="4" y="146"/>
                      </a:lnTo>
                      <a:lnTo>
                        <a:pt x="0" y="146"/>
                      </a:lnTo>
                      <a:lnTo>
                        <a:pt x="0" y="141"/>
                      </a:lnTo>
                      <a:lnTo>
                        <a:pt x="4" y="141"/>
                      </a:lnTo>
                      <a:close/>
                      <a:moveTo>
                        <a:pt x="4" y="151"/>
                      </a:moveTo>
                      <a:lnTo>
                        <a:pt x="4" y="155"/>
                      </a:lnTo>
                      <a:lnTo>
                        <a:pt x="0" y="155"/>
                      </a:lnTo>
                      <a:lnTo>
                        <a:pt x="0" y="151"/>
                      </a:lnTo>
                      <a:lnTo>
                        <a:pt x="4" y="151"/>
                      </a:lnTo>
                      <a:close/>
                      <a:moveTo>
                        <a:pt x="4" y="160"/>
                      </a:moveTo>
                      <a:lnTo>
                        <a:pt x="4" y="165"/>
                      </a:lnTo>
                      <a:lnTo>
                        <a:pt x="0" y="165"/>
                      </a:lnTo>
                      <a:lnTo>
                        <a:pt x="0" y="160"/>
                      </a:lnTo>
                      <a:lnTo>
                        <a:pt x="4" y="160"/>
                      </a:lnTo>
                      <a:close/>
                      <a:moveTo>
                        <a:pt x="4" y="170"/>
                      </a:moveTo>
                      <a:lnTo>
                        <a:pt x="4" y="175"/>
                      </a:lnTo>
                      <a:lnTo>
                        <a:pt x="0" y="175"/>
                      </a:lnTo>
                      <a:lnTo>
                        <a:pt x="0" y="170"/>
                      </a:lnTo>
                      <a:lnTo>
                        <a:pt x="4" y="170"/>
                      </a:lnTo>
                      <a:close/>
                      <a:moveTo>
                        <a:pt x="4" y="179"/>
                      </a:moveTo>
                      <a:lnTo>
                        <a:pt x="4" y="184"/>
                      </a:lnTo>
                      <a:lnTo>
                        <a:pt x="0" y="184"/>
                      </a:lnTo>
                      <a:lnTo>
                        <a:pt x="0" y="179"/>
                      </a:lnTo>
                      <a:lnTo>
                        <a:pt x="4" y="179"/>
                      </a:lnTo>
                      <a:close/>
                      <a:moveTo>
                        <a:pt x="4" y="189"/>
                      </a:moveTo>
                      <a:lnTo>
                        <a:pt x="4" y="194"/>
                      </a:lnTo>
                      <a:lnTo>
                        <a:pt x="0" y="194"/>
                      </a:lnTo>
                      <a:lnTo>
                        <a:pt x="0" y="189"/>
                      </a:lnTo>
                      <a:lnTo>
                        <a:pt x="4" y="189"/>
                      </a:lnTo>
                      <a:close/>
                      <a:moveTo>
                        <a:pt x="4" y="198"/>
                      </a:moveTo>
                      <a:lnTo>
                        <a:pt x="4" y="203"/>
                      </a:lnTo>
                      <a:lnTo>
                        <a:pt x="0" y="203"/>
                      </a:lnTo>
                      <a:lnTo>
                        <a:pt x="0" y="198"/>
                      </a:lnTo>
                      <a:lnTo>
                        <a:pt x="4" y="198"/>
                      </a:lnTo>
                      <a:close/>
                      <a:moveTo>
                        <a:pt x="4" y="208"/>
                      </a:moveTo>
                      <a:lnTo>
                        <a:pt x="4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4" y="208"/>
                      </a:lnTo>
                      <a:close/>
                      <a:moveTo>
                        <a:pt x="4" y="217"/>
                      </a:moveTo>
                      <a:lnTo>
                        <a:pt x="4" y="222"/>
                      </a:lnTo>
                      <a:lnTo>
                        <a:pt x="0" y="222"/>
                      </a:lnTo>
                      <a:lnTo>
                        <a:pt x="0" y="217"/>
                      </a:lnTo>
                      <a:lnTo>
                        <a:pt x="4" y="217"/>
                      </a:lnTo>
                      <a:close/>
                      <a:moveTo>
                        <a:pt x="4" y="227"/>
                      </a:moveTo>
                      <a:lnTo>
                        <a:pt x="4" y="232"/>
                      </a:lnTo>
                      <a:lnTo>
                        <a:pt x="0" y="232"/>
                      </a:lnTo>
                      <a:lnTo>
                        <a:pt x="0" y="227"/>
                      </a:lnTo>
                      <a:lnTo>
                        <a:pt x="4" y="227"/>
                      </a:lnTo>
                      <a:close/>
                      <a:moveTo>
                        <a:pt x="4" y="236"/>
                      </a:moveTo>
                      <a:lnTo>
                        <a:pt x="4" y="241"/>
                      </a:lnTo>
                      <a:lnTo>
                        <a:pt x="0" y="241"/>
                      </a:lnTo>
                      <a:lnTo>
                        <a:pt x="0" y="236"/>
                      </a:lnTo>
                      <a:lnTo>
                        <a:pt x="4" y="236"/>
                      </a:lnTo>
                      <a:close/>
                      <a:moveTo>
                        <a:pt x="4" y="246"/>
                      </a:moveTo>
                      <a:lnTo>
                        <a:pt x="4" y="251"/>
                      </a:lnTo>
                      <a:lnTo>
                        <a:pt x="0" y="251"/>
                      </a:lnTo>
                      <a:lnTo>
                        <a:pt x="0" y="246"/>
                      </a:lnTo>
                      <a:lnTo>
                        <a:pt x="4" y="246"/>
                      </a:lnTo>
                      <a:close/>
                      <a:moveTo>
                        <a:pt x="4" y="255"/>
                      </a:moveTo>
                      <a:lnTo>
                        <a:pt x="4" y="260"/>
                      </a:lnTo>
                      <a:lnTo>
                        <a:pt x="0" y="260"/>
                      </a:lnTo>
                      <a:lnTo>
                        <a:pt x="0" y="255"/>
                      </a:lnTo>
                      <a:lnTo>
                        <a:pt x="4" y="255"/>
                      </a:lnTo>
                      <a:close/>
                      <a:moveTo>
                        <a:pt x="4" y="265"/>
                      </a:moveTo>
                      <a:lnTo>
                        <a:pt x="4" y="268"/>
                      </a:lnTo>
                      <a:lnTo>
                        <a:pt x="0" y="268"/>
                      </a:lnTo>
                      <a:lnTo>
                        <a:pt x="0" y="265"/>
                      </a:lnTo>
                      <a:lnTo>
                        <a:pt x="4" y="265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7" name="Rectangle 39"/>
                <p:cNvSpPr>
                  <a:spLocks noChangeArrowheads="1"/>
                </p:cNvSpPr>
                <p:nvPr/>
              </p:nvSpPr>
              <p:spPr bwMode="auto">
                <a:xfrm>
                  <a:off x="3758" y="165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8" name="Rectangle 40"/>
                <p:cNvSpPr>
                  <a:spLocks noChangeArrowheads="1"/>
                </p:cNvSpPr>
                <p:nvPr/>
              </p:nvSpPr>
              <p:spPr bwMode="auto">
                <a:xfrm>
                  <a:off x="3758" y="166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9" name="Rectangle 41"/>
                <p:cNvSpPr>
                  <a:spLocks noChangeArrowheads="1"/>
                </p:cNvSpPr>
                <p:nvPr/>
              </p:nvSpPr>
              <p:spPr bwMode="auto">
                <a:xfrm>
                  <a:off x="3758" y="167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0" name="Rectangle 42"/>
                <p:cNvSpPr>
                  <a:spLocks noChangeArrowheads="1"/>
                </p:cNvSpPr>
                <p:nvPr/>
              </p:nvSpPr>
              <p:spPr bwMode="auto">
                <a:xfrm>
                  <a:off x="3758" y="168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1" name="Rectangle 43"/>
                <p:cNvSpPr>
                  <a:spLocks noChangeArrowheads="1"/>
                </p:cNvSpPr>
                <p:nvPr/>
              </p:nvSpPr>
              <p:spPr bwMode="auto">
                <a:xfrm>
                  <a:off x="3758" y="169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2" name="Rectangle 44"/>
                <p:cNvSpPr>
                  <a:spLocks noChangeArrowheads="1"/>
                </p:cNvSpPr>
                <p:nvPr/>
              </p:nvSpPr>
              <p:spPr bwMode="auto">
                <a:xfrm>
                  <a:off x="3758" y="170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3" name="Rectangle 45"/>
                <p:cNvSpPr>
                  <a:spLocks noChangeArrowheads="1"/>
                </p:cNvSpPr>
                <p:nvPr/>
              </p:nvSpPr>
              <p:spPr bwMode="auto">
                <a:xfrm>
                  <a:off x="3758" y="171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4" name="Rectangle 46"/>
                <p:cNvSpPr>
                  <a:spLocks noChangeArrowheads="1"/>
                </p:cNvSpPr>
                <p:nvPr/>
              </p:nvSpPr>
              <p:spPr bwMode="auto">
                <a:xfrm>
                  <a:off x="3758" y="172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5" name="Rectangle 47"/>
                <p:cNvSpPr>
                  <a:spLocks noChangeArrowheads="1"/>
                </p:cNvSpPr>
                <p:nvPr/>
              </p:nvSpPr>
              <p:spPr bwMode="auto">
                <a:xfrm>
                  <a:off x="3758" y="173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6" name="Rectangle 48"/>
                <p:cNvSpPr>
                  <a:spLocks noChangeArrowheads="1"/>
                </p:cNvSpPr>
                <p:nvPr/>
              </p:nvSpPr>
              <p:spPr bwMode="auto">
                <a:xfrm>
                  <a:off x="3758" y="174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7" name="Rectangle 49"/>
                <p:cNvSpPr>
                  <a:spLocks noChangeArrowheads="1"/>
                </p:cNvSpPr>
                <p:nvPr/>
              </p:nvSpPr>
              <p:spPr bwMode="auto">
                <a:xfrm>
                  <a:off x="3758" y="175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8" name="Rectangle 50"/>
                <p:cNvSpPr>
                  <a:spLocks noChangeArrowheads="1"/>
                </p:cNvSpPr>
                <p:nvPr/>
              </p:nvSpPr>
              <p:spPr bwMode="auto">
                <a:xfrm>
                  <a:off x="3758" y="176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9" name="Rectangle 51"/>
                <p:cNvSpPr>
                  <a:spLocks noChangeArrowheads="1"/>
                </p:cNvSpPr>
                <p:nvPr/>
              </p:nvSpPr>
              <p:spPr bwMode="auto">
                <a:xfrm>
                  <a:off x="3758" y="177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0" name="Rectangle 52"/>
                <p:cNvSpPr>
                  <a:spLocks noChangeArrowheads="1"/>
                </p:cNvSpPr>
                <p:nvPr/>
              </p:nvSpPr>
              <p:spPr bwMode="auto">
                <a:xfrm>
                  <a:off x="3758" y="1780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1" name="Rectangle 53"/>
                <p:cNvSpPr>
                  <a:spLocks noChangeArrowheads="1"/>
                </p:cNvSpPr>
                <p:nvPr/>
              </p:nvSpPr>
              <p:spPr bwMode="auto">
                <a:xfrm>
                  <a:off x="3758" y="178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2" name="Rectangle 54"/>
                <p:cNvSpPr>
                  <a:spLocks noChangeArrowheads="1"/>
                </p:cNvSpPr>
                <p:nvPr/>
              </p:nvSpPr>
              <p:spPr bwMode="auto">
                <a:xfrm>
                  <a:off x="3758" y="1799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3" name="Rectangle 55"/>
                <p:cNvSpPr>
                  <a:spLocks noChangeArrowheads="1"/>
                </p:cNvSpPr>
                <p:nvPr/>
              </p:nvSpPr>
              <p:spPr bwMode="auto">
                <a:xfrm>
                  <a:off x="3758" y="180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4" name="Rectangle 56"/>
                <p:cNvSpPr>
                  <a:spLocks noChangeArrowheads="1"/>
                </p:cNvSpPr>
                <p:nvPr/>
              </p:nvSpPr>
              <p:spPr bwMode="auto">
                <a:xfrm>
                  <a:off x="3758" y="181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5" name="Rectangle 57"/>
                <p:cNvSpPr>
                  <a:spLocks noChangeArrowheads="1"/>
                </p:cNvSpPr>
                <p:nvPr/>
              </p:nvSpPr>
              <p:spPr bwMode="auto">
                <a:xfrm>
                  <a:off x="3758" y="182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6" name="Rectangle 58"/>
                <p:cNvSpPr>
                  <a:spLocks noChangeArrowheads="1"/>
                </p:cNvSpPr>
                <p:nvPr/>
              </p:nvSpPr>
              <p:spPr bwMode="auto">
                <a:xfrm>
                  <a:off x="3758" y="183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7" name="Rectangle 59"/>
                <p:cNvSpPr>
                  <a:spLocks noChangeArrowheads="1"/>
                </p:cNvSpPr>
                <p:nvPr/>
              </p:nvSpPr>
              <p:spPr bwMode="auto">
                <a:xfrm>
                  <a:off x="3758" y="1846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8" name="Rectangle 60"/>
                <p:cNvSpPr>
                  <a:spLocks noChangeArrowheads="1"/>
                </p:cNvSpPr>
                <p:nvPr/>
              </p:nvSpPr>
              <p:spPr bwMode="auto">
                <a:xfrm>
                  <a:off x="3758" y="185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9" name="Rectangle 61"/>
                <p:cNvSpPr>
                  <a:spLocks noChangeArrowheads="1"/>
                </p:cNvSpPr>
                <p:nvPr/>
              </p:nvSpPr>
              <p:spPr bwMode="auto">
                <a:xfrm>
                  <a:off x="3758" y="1865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0" name="Rectangle 62"/>
                <p:cNvSpPr>
                  <a:spLocks noChangeArrowheads="1"/>
                </p:cNvSpPr>
                <p:nvPr/>
              </p:nvSpPr>
              <p:spPr bwMode="auto">
                <a:xfrm>
                  <a:off x="3758" y="187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1" name="Rectangle 63"/>
                <p:cNvSpPr>
                  <a:spLocks noChangeArrowheads="1"/>
                </p:cNvSpPr>
                <p:nvPr/>
              </p:nvSpPr>
              <p:spPr bwMode="auto">
                <a:xfrm>
                  <a:off x="3758" y="1884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2" name="Rectangle 64"/>
                <p:cNvSpPr>
                  <a:spLocks noChangeArrowheads="1"/>
                </p:cNvSpPr>
                <p:nvPr/>
              </p:nvSpPr>
              <p:spPr bwMode="auto">
                <a:xfrm>
                  <a:off x="3758" y="189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3" name="Rectangle 65"/>
                <p:cNvSpPr>
                  <a:spLocks noChangeArrowheads="1"/>
                </p:cNvSpPr>
                <p:nvPr/>
              </p:nvSpPr>
              <p:spPr bwMode="auto">
                <a:xfrm>
                  <a:off x="3758" y="190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4" name="Rectangle 66"/>
                <p:cNvSpPr>
                  <a:spLocks noChangeArrowheads="1"/>
                </p:cNvSpPr>
                <p:nvPr/>
              </p:nvSpPr>
              <p:spPr bwMode="auto">
                <a:xfrm>
                  <a:off x="3758" y="191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5" name="Rectangle 67"/>
                <p:cNvSpPr>
                  <a:spLocks noChangeArrowheads="1"/>
                </p:cNvSpPr>
                <p:nvPr/>
              </p:nvSpPr>
              <p:spPr bwMode="auto">
                <a:xfrm>
                  <a:off x="3758" y="192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6" name="Rectangle 68"/>
                <p:cNvSpPr>
                  <a:spLocks noChangeArrowheads="1"/>
                </p:cNvSpPr>
                <p:nvPr/>
              </p:nvSpPr>
              <p:spPr bwMode="auto">
                <a:xfrm>
                  <a:off x="3758" y="1931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7" name="Rectangle 69"/>
                <p:cNvSpPr>
                  <a:spLocks noChangeArrowheads="1"/>
                </p:cNvSpPr>
                <p:nvPr/>
              </p:nvSpPr>
              <p:spPr bwMode="auto">
                <a:xfrm>
                  <a:off x="3758" y="194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8" name="Rectangle 70"/>
                <p:cNvSpPr>
                  <a:spLocks noChangeArrowheads="1"/>
                </p:cNvSpPr>
                <p:nvPr/>
              </p:nvSpPr>
              <p:spPr bwMode="auto">
                <a:xfrm>
                  <a:off x="3758" y="1950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9" name="Rectangle 71"/>
                <p:cNvSpPr>
                  <a:spLocks noChangeArrowheads="1"/>
                </p:cNvSpPr>
                <p:nvPr/>
              </p:nvSpPr>
              <p:spPr bwMode="auto">
                <a:xfrm>
                  <a:off x="3758" y="195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0" name="Rectangle 72"/>
                <p:cNvSpPr>
                  <a:spLocks noChangeArrowheads="1"/>
                </p:cNvSpPr>
                <p:nvPr/>
              </p:nvSpPr>
              <p:spPr bwMode="auto">
                <a:xfrm>
                  <a:off x="3758" y="196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1" name="Rectangle 73"/>
                <p:cNvSpPr>
                  <a:spLocks noChangeArrowheads="1"/>
                </p:cNvSpPr>
                <p:nvPr/>
              </p:nvSpPr>
              <p:spPr bwMode="auto">
                <a:xfrm>
                  <a:off x="3758" y="197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2" name="Rectangle 74"/>
                <p:cNvSpPr>
                  <a:spLocks noChangeArrowheads="1"/>
                </p:cNvSpPr>
                <p:nvPr/>
              </p:nvSpPr>
              <p:spPr bwMode="auto">
                <a:xfrm>
                  <a:off x="3758" y="1988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3" name="Rectangle 75"/>
                <p:cNvSpPr>
                  <a:spLocks noChangeArrowheads="1"/>
                </p:cNvSpPr>
                <p:nvPr/>
              </p:nvSpPr>
              <p:spPr bwMode="auto">
                <a:xfrm>
                  <a:off x="3758" y="199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4" name="Rectangle 76"/>
                <p:cNvSpPr>
                  <a:spLocks noChangeArrowheads="1"/>
                </p:cNvSpPr>
                <p:nvPr/>
              </p:nvSpPr>
              <p:spPr bwMode="auto">
                <a:xfrm>
                  <a:off x="3758" y="2007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5" name="Rectangle 77"/>
                <p:cNvSpPr>
                  <a:spLocks noChangeArrowheads="1"/>
                </p:cNvSpPr>
                <p:nvPr/>
              </p:nvSpPr>
              <p:spPr bwMode="auto">
                <a:xfrm>
                  <a:off x="3758" y="201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6" name="Rectangle 78"/>
                <p:cNvSpPr>
                  <a:spLocks noChangeArrowheads="1"/>
                </p:cNvSpPr>
                <p:nvPr/>
              </p:nvSpPr>
              <p:spPr bwMode="auto">
                <a:xfrm>
                  <a:off x="3758" y="2025"/>
                  <a:ext cx="4" cy="6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7" name="Rectangle 79"/>
                <p:cNvSpPr>
                  <a:spLocks noChangeArrowheads="1"/>
                </p:cNvSpPr>
                <p:nvPr/>
              </p:nvSpPr>
              <p:spPr bwMode="auto">
                <a:xfrm>
                  <a:off x="3758" y="203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8" name="Rectangle 80"/>
                <p:cNvSpPr>
                  <a:spLocks noChangeArrowheads="1"/>
                </p:cNvSpPr>
                <p:nvPr/>
              </p:nvSpPr>
              <p:spPr bwMode="auto">
                <a:xfrm>
                  <a:off x="3758" y="204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9" name="Rectangle 81"/>
                <p:cNvSpPr>
                  <a:spLocks noChangeArrowheads="1"/>
                </p:cNvSpPr>
                <p:nvPr/>
              </p:nvSpPr>
              <p:spPr bwMode="auto">
                <a:xfrm>
                  <a:off x="3758" y="205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0" name="Rectangle 82"/>
                <p:cNvSpPr>
                  <a:spLocks noChangeArrowheads="1"/>
                </p:cNvSpPr>
                <p:nvPr/>
              </p:nvSpPr>
              <p:spPr bwMode="auto">
                <a:xfrm>
                  <a:off x="3758" y="2064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1" name="Rectangle 83"/>
                <p:cNvSpPr>
                  <a:spLocks noChangeArrowheads="1"/>
                </p:cNvSpPr>
                <p:nvPr/>
              </p:nvSpPr>
              <p:spPr bwMode="auto">
                <a:xfrm>
                  <a:off x="3758" y="207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2" name="Rectangle 84"/>
                <p:cNvSpPr>
                  <a:spLocks noChangeArrowheads="1"/>
                </p:cNvSpPr>
                <p:nvPr/>
              </p:nvSpPr>
              <p:spPr bwMode="auto">
                <a:xfrm>
                  <a:off x="3758" y="2083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3" name="Rectangle 85"/>
                <p:cNvSpPr>
                  <a:spLocks noChangeArrowheads="1"/>
                </p:cNvSpPr>
                <p:nvPr/>
              </p:nvSpPr>
              <p:spPr bwMode="auto">
                <a:xfrm>
                  <a:off x="3758" y="209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4" name="Rectangle 86"/>
                <p:cNvSpPr>
                  <a:spLocks noChangeArrowheads="1"/>
                </p:cNvSpPr>
                <p:nvPr/>
              </p:nvSpPr>
              <p:spPr bwMode="auto">
                <a:xfrm>
                  <a:off x="3758" y="2102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5" name="Rectangle 87"/>
                <p:cNvSpPr>
                  <a:spLocks noChangeArrowheads="1"/>
                </p:cNvSpPr>
                <p:nvPr/>
              </p:nvSpPr>
              <p:spPr bwMode="auto">
                <a:xfrm>
                  <a:off x="3758" y="211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6" name="Rectangle 88"/>
                <p:cNvSpPr>
                  <a:spLocks noChangeArrowheads="1"/>
                </p:cNvSpPr>
                <p:nvPr/>
              </p:nvSpPr>
              <p:spPr bwMode="auto">
                <a:xfrm>
                  <a:off x="3758" y="212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7" name="Rectangle 89"/>
                <p:cNvSpPr>
                  <a:spLocks noChangeArrowheads="1"/>
                </p:cNvSpPr>
                <p:nvPr/>
              </p:nvSpPr>
              <p:spPr bwMode="auto">
                <a:xfrm>
                  <a:off x="3758" y="213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8" name="Rectangle 90"/>
                <p:cNvSpPr>
                  <a:spLocks noChangeArrowheads="1"/>
                </p:cNvSpPr>
                <p:nvPr/>
              </p:nvSpPr>
              <p:spPr bwMode="auto">
                <a:xfrm>
                  <a:off x="3758" y="213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9" name="Rectangle 91"/>
                <p:cNvSpPr>
                  <a:spLocks noChangeArrowheads="1"/>
                </p:cNvSpPr>
                <p:nvPr/>
              </p:nvSpPr>
              <p:spPr bwMode="auto">
                <a:xfrm>
                  <a:off x="3758" y="2149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0" name="Rectangle 92"/>
                <p:cNvSpPr>
                  <a:spLocks noChangeArrowheads="1"/>
                </p:cNvSpPr>
                <p:nvPr/>
              </p:nvSpPr>
              <p:spPr bwMode="auto">
                <a:xfrm>
                  <a:off x="3758" y="215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1" name="Rectangle 93"/>
                <p:cNvSpPr>
                  <a:spLocks noChangeArrowheads="1"/>
                </p:cNvSpPr>
                <p:nvPr/>
              </p:nvSpPr>
              <p:spPr bwMode="auto">
                <a:xfrm>
                  <a:off x="3758" y="2168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2" name="Rectangle 94"/>
                <p:cNvSpPr>
                  <a:spLocks noChangeArrowheads="1"/>
                </p:cNvSpPr>
                <p:nvPr/>
              </p:nvSpPr>
              <p:spPr bwMode="auto">
                <a:xfrm>
                  <a:off x="3758" y="217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3" name="Rectangle 95"/>
                <p:cNvSpPr>
                  <a:spLocks noChangeArrowheads="1"/>
                </p:cNvSpPr>
                <p:nvPr/>
              </p:nvSpPr>
              <p:spPr bwMode="auto">
                <a:xfrm>
                  <a:off x="3758" y="218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4" name="Rectangle 96"/>
                <p:cNvSpPr>
                  <a:spLocks noChangeArrowheads="1"/>
                </p:cNvSpPr>
                <p:nvPr/>
              </p:nvSpPr>
              <p:spPr bwMode="auto">
                <a:xfrm>
                  <a:off x="3758" y="219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5" name="Rectangle 97"/>
                <p:cNvSpPr>
                  <a:spLocks noChangeArrowheads="1"/>
                </p:cNvSpPr>
                <p:nvPr/>
              </p:nvSpPr>
              <p:spPr bwMode="auto">
                <a:xfrm>
                  <a:off x="3758" y="220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6" name="Rectangle 98"/>
                <p:cNvSpPr>
                  <a:spLocks noChangeArrowheads="1"/>
                </p:cNvSpPr>
                <p:nvPr/>
              </p:nvSpPr>
              <p:spPr bwMode="auto">
                <a:xfrm>
                  <a:off x="3758" y="221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7" name="Rectangle 99"/>
                <p:cNvSpPr>
                  <a:spLocks noChangeArrowheads="1"/>
                </p:cNvSpPr>
                <p:nvPr/>
              </p:nvSpPr>
              <p:spPr bwMode="auto">
                <a:xfrm>
                  <a:off x="3758" y="222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8" name="Rectangle 100"/>
                <p:cNvSpPr>
                  <a:spLocks noChangeArrowheads="1"/>
                </p:cNvSpPr>
                <p:nvPr/>
              </p:nvSpPr>
              <p:spPr bwMode="auto">
                <a:xfrm>
                  <a:off x="3758" y="2234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9" name="Rectangle 101"/>
                <p:cNvSpPr>
                  <a:spLocks noChangeArrowheads="1"/>
                </p:cNvSpPr>
                <p:nvPr/>
              </p:nvSpPr>
              <p:spPr bwMode="auto">
                <a:xfrm>
                  <a:off x="3758" y="224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0" name="Rectangle 102"/>
                <p:cNvSpPr>
                  <a:spLocks noChangeArrowheads="1"/>
                </p:cNvSpPr>
                <p:nvPr/>
              </p:nvSpPr>
              <p:spPr bwMode="auto">
                <a:xfrm>
                  <a:off x="3758" y="2253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1" name="Rectangle 103"/>
                <p:cNvSpPr>
                  <a:spLocks noChangeArrowheads="1"/>
                </p:cNvSpPr>
                <p:nvPr/>
              </p:nvSpPr>
              <p:spPr bwMode="auto">
                <a:xfrm>
                  <a:off x="3758" y="226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2" name="Rectangle 104"/>
                <p:cNvSpPr>
                  <a:spLocks noChangeArrowheads="1"/>
                </p:cNvSpPr>
                <p:nvPr/>
              </p:nvSpPr>
              <p:spPr bwMode="auto">
                <a:xfrm>
                  <a:off x="3758" y="2272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3" name="Rectangle 105"/>
                <p:cNvSpPr>
                  <a:spLocks noChangeArrowheads="1"/>
                </p:cNvSpPr>
                <p:nvPr/>
              </p:nvSpPr>
              <p:spPr bwMode="auto">
                <a:xfrm>
                  <a:off x="3758" y="228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4" name="Rectangle 106"/>
                <p:cNvSpPr>
                  <a:spLocks noChangeArrowheads="1"/>
                </p:cNvSpPr>
                <p:nvPr/>
              </p:nvSpPr>
              <p:spPr bwMode="auto">
                <a:xfrm>
                  <a:off x="3758" y="2291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5" name="Rectangle 107"/>
                <p:cNvSpPr>
                  <a:spLocks noChangeArrowheads="1"/>
                </p:cNvSpPr>
                <p:nvPr/>
              </p:nvSpPr>
              <p:spPr bwMode="auto">
                <a:xfrm>
                  <a:off x="3758" y="230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6" name="Rectangle 108"/>
                <p:cNvSpPr>
                  <a:spLocks noChangeArrowheads="1"/>
                </p:cNvSpPr>
                <p:nvPr/>
              </p:nvSpPr>
              <p:spPr bwMode="auto">
                <a:xfrm>
                  <a:off x="3758" y="2310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7" name="Rectangle 109"/>
                <p:cNvSpPr>
                  <a:spLocks noChangeArrowheads="1"/>
                </p:cNvSpPr>
                <p:nvPr/>
              </p:nvSpPr>
              <p:spPr bwMode="auto">
                <a:xfrm>
                  <a:off x="3758" y="231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8" name="Rectangle 110"/>
                <p:cNvSpPr>
                  <a:spLocks noChangeArrowheads="1"/>
                </p:cNvSpPr>
                <p:nvPr/>
              </p:nvSpPr>
              <p:spPr bwMode="auto">
                <a:xfrm>
                  <a:off x="3758" y="232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9" name="Rectangle 111"/>
                <p:cNvSpPr>
                  <a:spLocks noChangeArrowheads="1"/>
                </p:cNvSpPr>
                <p:nvPr/>
              </p:nvSpPr>
              <p:spPr bwMode="auto">
                <a:xfrm>
                  <a:off x="3758" y="233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0" name="Rectangle 112"/>
                <p:cNvSpPr>
                  <a:spLocks noChangeArrowheads="1"/>
                </p:cNvSpPr>
                <p:nvPr/>
              </p:nvSpPr>
              <p:spPr bwMode="auto">
                <a:xfrm>
                  <a:off x="3758" y="234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1" name="Rectangle 113"/>
                <p:cNvSpPr>
                  <a:spLocks noChangeArrowheads="1"/>
                </p:cNvSpPr>
                <p:nvPr/>
              </p:nvSpPr>
              <p:spPr bwMode="auto">
                <a:xfrm>
                  <a:off x="3758" y="2357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2" name="Rectangle 114"/>
                <p:cNvSpPr>
                  <a:spLocks noChangeArrowheads="1"/>
                </p:cNvSpPr>
                <p:nvPr/>
              </p:nvSpPr>
              <p:spPr bwMode="auto">
                <a:xfrm>
                  <a:off x="3758" y="236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3" name="Rectangle 115"/>
                <p:cNvSpPr>
                  <a:spLocks noChangeArrowheads="1"/>
                </p:cNvSpPr>
                <p:nvPr/>
              </p:nvSpPr>
              <p:spPr bwMode="auto">
                <a:xfrm>
                  <a:off x="3758" y="2376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4" name="Rectangle 116"/>
                <p:cNvSpPr>
                  <a:spLocks noChangeArrowheads="1"/>
                </p:cNvSpPr>
                <p:nvPr/>
              </p:nvSpPr>
              <p:spPr bwMode="auto">
                <a:xfrm>
                  <a:off x="3758" y="238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5" name="Rectangle 117"/>
                <p:cNvSpPr>
                  <a:spLocks noChangeArrowheads="1"/>
                </p:cNvSpPr>
                <p:nvPr/>
              </p:nvSpPr>
              <p:spPr bwMode="auto">
                <a:xfrm>
                  <a:off x="3758" y="2395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6" name="Rectangle 118"/>
                <p:cNvSpPr>
                  <a:spLocks noChangeArrowheads="1"/>
                </p:cNvSpPr>
                <p:nvPr/>
              </p:nvSpPr>
              <p:spPr bwMode="auto">
                <a:xfrm>
                  <a:off x="3758" y="240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7" name="Rectangle 119"/>
                <p:cNvSpPr>
                  <a:spLocks noChangeArrowheads="1"/>
                </p:cNvSpPr>
                <p:nvPr/>
              </p:nvSpPr>
              <p:spPr bwMode="auto">
                <a:xfrm>
                  <a:off x="3758" y="2414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8" name="Rectangle 120"/>
                <p:cNvSpPr>
                  <a:spLocks noChangeArrowheads="1"/>
                </p:cNvSpPr>
                <p:nvPr/>
              </p:nvSpPr>
              <p:spPr bwMode="auto">
                <a:xfrm>
                  <a:off x="3758" y="242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9" name="Rectangle 121"/>
                <p:cNvSpPr>
                  <a:spLocks noChangeArrowheads="1"/>
                </p:cNvSpPr>
                <p:nvPr/>
              </p:nvSpPr>
              <p:spPr bwMode="auto">
                <a:xfrm>
                  <a:off x="3758" y="2433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0" name="Rectangle 122"/>
                <p:cNvSpPr>
                  <a:spLocks noChangeArrowheads="1"/>
                </p:cNvSpPr>
                <p:nvPr/>
              </p:nvSpPr>
              <p:spPr bwMode="auto">
                <a:xfrm>
                  <a:off x="3758" y="244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1" name="Rectangle 123"/>
                <p:cNvSpPr>
                  <a:spLocks noChangeArrowheads="1"/>
                </p:cNvSpPr>
                <p:nvPr/>
              </p:nvSpPr>
              <p:spPr bwMode="auto">
                <a:xfrm>
                  <a:off x="3758" y="2452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2" name="Rectangle 124"/>
                <p:cNvSpPr>
                  <a:spLocks noChangeArrowheads="1"/>
                </p:cNvSpPr>
                <p:nvPr/>
              </p:nvSpPr>
              <p:spPr bwMode="auto">
                <a:xfrm>
                  <a:off x="3758" y="246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3" name="Rectangle 125"/>
                <p:cNvSpPr>
                  <a:spLocks noChangeArrowheads="1"/>
                </p:cNvSpPr>
                <p:nvPr/>
              </p:nvSpPr>
              <p:spPr bwMode="auto">
                <a:xfrm>
                  <a:off x="3758" y="2471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4" name="Rectangle 126"/>
                <p:cNvSpPr>
                  <a:spLocks noChangeArrowheads="1"/>
                </p:cNvSpPr>
                <p:nvPr/>
              </p:nvSpPr>
              <p:spPr bwMode="auto">
                <a:xfrm>
                  <a:off x="3758" y="248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5" name="Rectangle 127"/>
                <p:cNvSpPr>
                  <a:spLocks noChangeArrowheads="1"/>
                </p:cNvSpPr>
                <p:nvPr/>
              </p:nvSpPr>
              <p:spPr bwMode="auto">
                <a:xfrm>
                  <a:off x="3758" y="248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6" name="Rectangle 128"/>
                <p:cNvSpPr>
                  <a:spLocks noChangeArrowheads="1"/>
                </p:cNvSpPr>
                <p:nvPr/>
              </p:nvSpPr>
              <p:spPr bwMode="auto">
                <a:xfrm>
                  <a:off x="3758" y="249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7" name="Rectangle 129"/>
                <p:cNvSpPr>
                  <a:spLocks noChangeArrowheads="1"/>
                </p:cNvSpPr>
                <p:nvPr/>
              </p:nvSpPr>
              <p:spPr bwMode="auto">
                <a:xfrm>
                  <a:off x="3758" y="250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8" name="Rectangle 130"/>
                <p:cNvSpPr>
                  <a:spLocks noChangeArrowheads="1"/>
                </p:cNvSpPr>
                <p:nvPr/>
              </p:nvSpPr>
              <p:spPr bwMode="auto">
                <a:xfrm>
                  <a:off x="3758" y="2518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9" name="Rectangle 131"/>
                <p:cNvSpPr>
                  <a:spLocks noChangeArrowheads="1"/>
                </p:cNvSpPr>
                <p:nvPr/>
              </p:nvSpPr>
              <p:spPr bwMode="auto">
                <a:xfrm>
                  <a:off x="3758" y="252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0" name="Rectangle 132"/>
                <p:cNvSpPr>
                  <a:spLocks noChangeArrowheads="1"/>
                </p:cNvSpPr>
                <p:nvPr/>
              </p:nvSpPr>
              <p:spPr bwMode="auto">
                <a:xfrm>
                  <a:off x="3758" y="2537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1" name="Rectangle 133"/>
                <p:cNvSpPr>
                  <a:spLocks noChangeArrowheads="1"/>
                </p:cNvSpPr>
                <p:nvPr/>
              </p:nvSpPr>
              <p:spPr bwMode="auto">
                <a:xfrm>
                  <a:off x="3758" y="254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2" name="Rectangle 134"/>
                <p:cNvSpPr>
                  <a:spLocks noChangeArrowheads="1"/>
                </p:cNvSpPr>
                <p:nvPr/>
              </p:nvSpPr>
              <p:spPr bwMode="auto">
                <a:xfrm>
                  <a:off x="3758" y="255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3" name="Rectangle 135"/>
                <p:cNvSpPr>
                  <a:spLocks noChangeArrowheads="1"/>
                </p:cNvSpPr>
                <p:nvPr/>
              </p:nvSpPr>
              <p:spPr bwMode="auto">
                <a:xfrm>
                  <a:off x="3758" y="256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4" name="Rectangle 136"/>
                <p:cNvSpPr>
                  <a:spLocks noChangeArrowheads="1"/>
                </p:cNvSpPr>
                <p:nvPr/>
              </p:nvSpPr>
              <p:spPr bwMode="auto">
                <a:xfrm>
                  <a:off x="3758" y="2575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5" name="Rectangle 137"/>
                <p:cNvSpPr>
                  <a:spLocks noChangeArrowheads="1"/>
                </p:cNvSpPr>
                <p:nvPr/>
              </p:nvSpPr>
              <p:spPr bwMode="auto">
                <a:xfrm>
                  <a:off x="3758" y="258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6" name="Rectangle 138"/>
                <p:cNvSpPr>
                  <a:spLocks noChangeArrowheads="1"/>
                </p:cNvSpPr>
                <p:nvPr/>
              </p:nvSpPr>
              <p:spPr bwMode="auto">
                <a:xfrm>
                  <a:off x="3758" y="2594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7" name="Rectangle 139"/>
                <p:cNvSpPr>
                  <a:spLocks noChangeArrowheads="1"/>
                </p:cNvSpPr>
                <p:nvPr/>
              </p:nvSpPr>
              <p:spPr bwMode="auto">
                <a:xfrm>
                  <a:off x="3758" y="260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8" name="Rectangle 140"/>
                <p:cNvSpPr>
                  <a:spLocks noChangeArrowheads="1"/>
                </p:cNvSpPr>
                <p:nvPr/>
              </p:nvSpPr>
              <p:spPr bwMode="auto">
                <a:xfrm>
                  <a:off x="3758" y="261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79" name="Rectangle 141"/>
                <p:cNvSpPr>
                  <a:spLocks noChangeArrowheads="1"/>
                </p:cNvSpPr>
                <p:nvPr/>
              </p:nvSpPr>
              <p:spPr bwMode="auto">
                <a:xfrm>
                  <a:off x="3758" y="262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0" name="Rectangle 142"/>
                <p:cNvSpPr>
                  <a:spLocks noChangeArrowheads="1"/>
                </p:cNvSpPr>
                <p:nvPr/>
              </p:nvSpPr>
              <p:spPr bwMode="auto">
                <a:xfrm>
                  <a:off x="3758" y="263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1" name="Rectangle 143"/>
                <p:cNvSpPr>
                  <a:spLocks noChangeArrowheads="1"/>
                </p:cNvSpPr>
                <p:nvPr/>
              </p:nvSpPr>
              <p:spPr bwMode="auto">
                <a:xfrm>
                  <a:off x="3758" y="264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2" name="Rectangle 144"/>
                <p:cNvSpPr>
                  <a:spLocks noChangeArrowheads="1"/>
                </p:cNvSpPr>
                <p:nvPr/>
              </p:nvSpPr>
              <p:spPr bwMode="auto">
                <a:xfrm>
                  <a:off x="3758" y="265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3" name="Rectangle 145"/>
                <p:cNvSpPr>
                  <a:spLocks noChangeArrowheads="1"/>
                </p:cNvSpPr>
                <p:nvPr/>
              </p:nvSpPr>
              <p:spPr bwMode="auto">
                <a:xfrm>
                  <a:off x="3758" y="2660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4" name="Rectangle 146"/>
                <p:cNvSpPr>
                  <a:spLocks noChangeArrowheads="1"/>
                </p:cNvSpPr>
                <p:nvPr/>
              </p:nvSpPr>
              <p:spPr bwMode="auto">
                <a:xfrm>
                  <a:off x="3758" y="266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5" name="Rectangle 147"/>
                <p:cNvSpPr>
                  <a:spLocks noChangeArrowheads="1"/>
                </p:cNvSpPr>
                <p:nvPr/>
              </p:nvSpPr>
              <p:spPr bwMode="auto">
                <a:xfrm>
                  <a:off x="3758" y="2679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6" name="Rectangle 148"/>
                <p:cNvSpPr>
                  <a:spLocks noChangeArrowheads="1"/>
                </p:cNvSpPr>
                <p:nvPr/>
              </p:nvSpPr>
              <p:spPr bwMode="auto">
                <a:xfrm>
                  <a:off x="3758" y="268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7" name="Rectangle 149"/>
                <p:cNvSpPr>
                  <a:spLocks noChangeArrowheads="1"/>
                </p:cNvSpPr>
                <p:nvPr/>
              </p:nvSpPr>
              <p:spPr bwMode="auto">
                <a:xfrm>
                  <a:off x="3758" y="269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8" name="Rectangle 150"/>
                <p:cNvSpPr>
                  <a:spLocks noChangeArrowheads="1"/>
                </p:cNvSpPr>
                <p:nvPr/>
              </p:nvSpPr>
              <p:spPr bwMode="auto">
                <a:xfrm>
                  <a:off x="3758" y="270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89" name="Rectangle 151"/>
                <p:cNvSpPr>
                  <a:spLocks noChangeArrowheads="1"/>
                </p:cNvSpPr>
                <p:nvPr/>
              </p:nvSpPr>
              <p:spPr bwMode="auto">
                <a:xfrm>
                  <a:off x="3758" y="271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0" name="Rectangle 152"/>
                <p:cNvSpPr>
                  <a:spLocks noChangeArrowheads="1"/>
                </p:cNvSpPr>
                <p:nvPr/>
              </p:nvSpPr>
              <p:spPr bwMode="auto">
                <a:xfrm>
                  <a:off x="3758" y="272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1" name="Rectangle 153"/>
                <p:cNvSpPr>
                  <a:spLocks noChangeArrowheads="1"/>
                </p:cNvSpPr>
                <p:nvPr/>
              </p:nvSpPr>
              <p:spPr bwMode="auto">
                <a:xfrm>
                  <a:off x="3758" y="2736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2" name="Rectangle 154"/>
                <p:cNvSpPr>
                  <a:spLocks noChangeArrowheads="1"/>
                </p:cNvSpPr>
                <p:nvPr/>
              </p:nvSpPr>
              <p:spPr bwMode="auto">
                <a:xfrm>
                  <a:off x="3758" y="274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3" name="Rectangle 155"/>
                <p:cNvSpPr>
                  <a:spLocks noChangeArrowheads="1"/>
                </p:cNvSpPr>
                <p:nvPr/>
              </p:nvSpPr>
              <p:spPr bwMode="auto">
                <a:xfrm>
                  <a:off x="3758" y="2755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4" name="Rectangle 156"/>
                <p:cNvSpPr>
                  <a:spLocks noChangeArrowheads="1"/>
                </p:cNvSpPr>
                <p:nvPr/>
              </p:nvSpPr>
              <p:spPr bwMode="auto">
                <a:xfrm>
                  <a:off x="3758" y="276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5" name="Rectangle 157"/>
                <p:cNvSpPr>
                  <a:spLocks noChangeArrowheads="1"/>
                </p:cNvSpPr>
                <p:nvPr/>
              </p:nvSpPr>
              <p:spPr bwMode="auto">
                <a:xfrm>
                  <a:off x="3758" y="277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6" name="Rectangle 158"/>
                <p:cNvSpPr>
                  <a:spLocks noChangeArrowheads="1"/>
                </p:cNvSpPr>
                <p:nvPr/>
              </p:nvSpPr>
              <p:spPr bwMode="auto">
                <a:xfrm>
                  <a:off x="3758" y="278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7" name="Rectangle 159"/>
                <p:cNvSpPr>
                  <a:spLocks noChangeArrowheads="1"/>
                </p:cNvSpPr>
                <p:nvPr/>
              </p:nvSpPr>
              <p:spPr bwMode="auto">
                <a:xfrm>
                  <a:off x="3758" y="279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8" name="Rectangle 160"/>
                <p:cNvSpPr>
                  <a:spLocks noChangeArrowheads="1"/>
                </p:cNvSpPr>
                <p:nvPr/>
              </p:nvSpPr>
              <p:spPr bwMode="auto">
                <a:xfrm>
                  <a:off x="3758" y="280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99" name="Rectangle 161"/>
                <p:cNvSpPr>
                  <a:spLocks noChangeArrowheads="1"/>
                </p:cNvSpPr>
                <p:nvPr/>
              </p:nvSpPr>
              <p:spPr bwMode="auto">
                <a:xfrm>
                  <a:off x="3758" y="281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0" name="Rectangle 162"/>
                <p:cNvSpPr>
                  <a:spLocks noChangeArrowheads="1"/>
                </p:cNvSpPr>
                <p:nvPr/>
              </p:nvSpPr>
              <p:spPr bwMode="auto">
                <a:xfrm>
                  <a:off x="3758" y="2821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1" name="Rectangle 163"/>
                <p:cNvSpPr>
                  <a:spLocks noChangeArrowheads="1"/>
                </p:cNvSpPr>
                <p:nvPr/>
              </p:nvSpPr>
              <p:spPr bwMode="auto">
                <a:xfrm>
                  <a:off x="3758" y="283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2" name="Rectangle 164"/>
                <p:cNvSpPr>
                  <a:spLocks noChangeArrowheads="1"/>
                </p:cNvSpPr>
                <p:nvPr/>
              </p:nvSpPr>
              <p:spPr bwMode="auto">
                <a:xfrm>
                  <a:off x="3758" y="2840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3" name="Rectangle 165"/>
                <p:cNvSpPr>
                  <a:spLocks noChangeArrowheads="1"/>
                </p:cNvSpPr>
                <p:nvPr/>
              </p:nvSpPr>
              <p:spPr bwMode="auto">
                <a:xfrm>
                  <a:off x="3758" y="284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4" name="Rectangle 166"/>
                <p:cNvSpPr>
                  <a:spLocks noChangeArrowheads="1"/>
                </p:cNvSpPr>
                <p:nvPr/>
              </p:nvSpPr>
              <p:spPr bwMode="auto">
                <a:xfrm>
                  <a:off x="3758" y="285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5" name="Rectangle 167"/>
                <p:cNvSpPr>
                  <a:spLocks noChangeArrowheads="1"/>
                </p:cNvSpPr>
                <p:nvPr/>
              </p:nvSpPr>
              <p:spPr bwMode="auto">
                <a:xfrm>
                  <a:off x="3758" y="286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6" name="Rectangle 168"/>
                <p:cNvSpPr>
                  <a:spLocks noChangeArrowheads="1"/>
                </p:cNvSpPr>
                <p:nvPr/>
              </p:nvSpPr>
              <p:spPr bwMode="auto">
                <a:xfrm>
                  <a:off x="3758" y="2878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7" name="Rectangle 169"/>
                <p:cNvSpPr>
                  <a:spLocks noChangeArrowheads="1"/>
                </p:cNvSpPr>
                <p:nvPr/>
              </p:nvSpPr>
              <p:spPr bwMode="auto">
                <a:xfrm>
                  <a:off x="3758" y="288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8" name="Rectangle 170"/>
                <p:cNvSpPr>
                  <a:spLocks noChangeArrowheads="1"/>
                </p:cNvSpPr>
                <p:nvPr/>
              </p:nvSpPr>
              <p:spPr bwMode="auto">
                <a:xfrm>
                  <a:off x="3758" y="2897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09" name="Rectangle 171"/>
                <p:cNvSpPr>
                  <a:spLocks noChangeArrowheads="1"/>
                </p:cNvSpPr>
                <p:nvPr/>
              </p:nvSpPr>
              <p:spPr bwMode="auto">
                <a:xfrm>
                  <a:off x="3758" y="290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0" name="Rectangle 172"/>
                <p:cNvSpPr>
                  <a:spLocks noChangeArrowheads="1"/>
                </p:cNvSpPr>
                <p:nvPr/>
              </p:nvSpPr>
              <p:spPr bwMode="auto">
                <a:xfrm>
                  <a:off x="3758" y="291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1" name="Rectangle 173"/>
                <p:cNvSpPr>
                  <a:spLocks noChangeArrowheads="1"/>
                </p:cNvSpPr>
                <p:nvPr/>
              </p:nvSpPr>
              <p:spPr bwMode="auto">
                <a:xfrm>
                  <a:off x="3758" y="292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2" name="Rectangle 174"/>
                <p:cNvSpPr>
                  <a:spLocks noChangeArrowheads="1"/>
                </p:cNvSpPr>
                <p:nvPr/>
              </p:nvSpPr>
              <p:spPr bwMode="auto">
                <a:xfrm>
                  <a:off x="3758" y="293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3" name="Rectangle 175"/>
                <p:cNvSpPr>
                  <a:spLocks noChangeArrowheads="1"/>
                </p:cNvSpPr>
                <p:nvPr/>
              </p:nvSpPr>
              <p:spPr bwMode="auto">
                <a:xfrm>
                  <a:off x="3758" y="2944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4" name="Rectangle 176"/>
                <p:cNvSpPr>
                  <a:spLocks noChangeArrowheads="1"/>
                </p:cNvSpPr>
                <p:nvPr/>
              </p:nvSpPr>
              <p:spPr bwMode="auto">
                <a:xfrm>
                  <a:off x="3758" y="295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5" name="Rectangle 177"/>
                <p:cNvSpPr>
                  <a:spLocks noChangeArrowheads="1"/>
                </p:cNvSpPr>
                <p:nvPr/>
              </p:nvSpPr>
              <p:spPr bwMode="auto">
                <a:xfrm>
                  <a:off x="3758" y="2963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6" name="Rectangle 178"/>
                <p:cNvSpPr>
                  <a:spLocks noChangeArrowheads="1"/>
                </p:cNvSpPr>
                <p:nvPr/>
              </p:nvSpPr>
              <p:spPr bwMode="auto">
                <a:xfrm>
                  <a:off x="3758" y="297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7" name="Rectangle 179"/>
                <p:cNvSpPr>
                  <a:spLocks noChangeArrowheads="1"/>
                </p:cNvSpPr>
                <p:nvPr/>
              </p:nvSpPr>
              <p:spPr bwMode="auto">
                <a:xfrm>
                  <a:off x="3758" y="2982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8" name="Rectangle 180"/>
                <p:cNvSpPr>
                  <a:spLocks noChangeArrowheads="1"/>
                </p:cNvSpPr>
                <p:nvPr/>
              </p:nvSpPr>
              <p:spPr bwMode="auto">
                <a:xfrm>
                  <a:off x="3758" y="299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19" name="Rectangle 181"/>
                <p:cNvSpPr>
                  <a:spLocks noChangeArrowheads="1"/>
                </p:cNvSpPr>
                <p:nvPr/>
              </p:nvSpPr>
              <p:spPr bwMode="auto">
                <a:xfrm>
                  <a:off x="3758" y="300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0" name="Rectangle 182"/>
                <p:cNvSpPr>
                  <a:spLocks noChangeArrowheads="1"/>
                </p:cNvSpPr>
                <p:nvPr/>
              </p:nvSpPr>
              <p:spPr bwMode="auto">
                <a:xfrm>
                  <a:off x="3758" y="301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1" name="Rectangle 183"/>
                <p:cNvSpPr>
                  <a:spLocks noChangeArrowheads="1"/>
                </p:cNvSpPr>
                <p:nvPr/>
              </p:nvSpPr>
              <p:spPr bwMode="auto">
                <a:xfrm>
                  <a:off x="3758" y="301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2" name="Rectangle 184"/>
                <p:cNvSpPr>
                  <a:spLocks noChangeArrowheads="1"/>
                </p:cNvSpPr>
                <p:nvPr/>
              </p:nvSpPr>
              <p:spPr bwMode="auto">
                <a:xfrm>
                  <a:off x="3758" y="3029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3" name="Rectangle 185"/>
                <p:cNvSpPr>
                  <a:spLocks noChangeArrowheads="1"/>
                </p:cNvSpPr>
                <p:nvPr/>
              </p:nvSpPr>
              <p:spPr bwMode="auto">
                <a:xfrm>
                  <a:off x="3758" y="303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4" name="Rectangle 186"/>
                <p:cNvSpPr>
                  <a:spLocks noChangeArrowheads="1"/>
                </p:cNvSpPr>
                <p:nvPr/>
              </p:nvSpPr>
              <p:spPr bwMode="auto">
                <a:xfrm>
                  <a:off x="3758" y="3048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5" name="Rectangle 187"/>
                <p:cNvSpPr>
                  <a:spLocks noChangeArrowheads="1"/>
                </p:cNvSpPr>
                <p:nvPr/>
              </p:nvSpPr>
              <p:spPr bwMode="auto">
                <a:xfrm>
                  <a:off x="3758" y="305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6" name="Rectangle 188"/>
                <p:cNvSpPr>
                  <a:spLocks noChangeArrowheads="1"/>
                </p:cNvSpPr>
                <p:nvPr/>
              </p:nvSpPr>
              <p:spPr bwMode="auto">
                <a:xfrm>
                  <a:off x="3758" y="306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7" name="Rectangle 189"/>
                <p:cNvSpPr>
                  <a:spLocks noChangeArrowheads="1"/>
                </p:cNvSpPr>
                <p:nvPr/>
              </p:nvSpPr>
              <p:spPr bwMode="auto">
                <a:xfrm>
                  <a:off x="3758" y="307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8" name="Rectangle 190"/>
                <p:cNvSpPr>
                  <a:spLocks noChangeArrowheads="1"/>
                </p:cNvSpPr>
                <p:nvPr/>
              </p:nvSpPr>
              <p:spPr bwMode="auto">
                <a:xfrm>
                  <a:off x="3758" y="308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29" name="Rectangle 191"/>
                <p:cNvSpPr>
                  <a:spLocks noChangeArrowheads="1"/>
                </p:cNvSpPr>
                <p:nvPr/>
              </p:nvSpPr>
              <p:spPr bwMode="auto">
                <a:xfrm>
                  <a:off x="3758" y="309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0" name="Rectangle 192"/>
                <p:cNvSpPr>
                  <a:spLocks noChangeArrowheads="1"/>
                </p:cNvSpPr>
                <p:nvPr/>
              </p:nvSpPr>
              <p:spPr bwMode="auto">
                <a:xfrm>
                  <a:off x="3758" y="310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1" name="Rectangle 193"/>
                <p:cNvSpPr>
                  <a:spLocks noChangeArrowheads="1"/>
                </p:cNvSpPr>
                <p:nvPr/>
              </p:nvSpPr>
              <p:spPr bwMode="auto">
                <a:xfrm>
                  <a:off x="3758" y="311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2" name="Rectangle 194"/>
                <p:cNvSpPr>
                  <a:spLocks noChangeArrowheads="1"/>
                </p:cNvSpPr>
                <p:nvPr/>
              </p:nvSpPr>
              <p:spPr bwMode="auto">
                <a:xfrm>
                  <a:off x="3758" y="312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3" name="Rectangle 195"/>
                <p:cNvSpPr>
                  <a:spLocks noChangeArrowheads="1"/>
                </p:cNvSpPr>
                <p:nvPr/>
              </p:nvSpPr>
              <p:spPr bwMode="auto">
                <a:xfrm>
                  <a:off x="3758" y="313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4" name="Rectangle 196"/>
                <p:cNvSpPr>
                  <a:spLocks noChangeArrowheads="1"/>
                </p:cNvSpPr>
                <p:nvPr/>
              </p:nvSpPr>
              <p:spPr bwMode="auto">
                <a:xfrm>
                  <a:off x="3758" y="3142"/>
                  <a:ext cx="4" cy="6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5" name="Rectangle 197"/>
                <p:cNvSpPr>
                  <a:spLocks noChangeArrowheads="1"/>
                </p:cNvSpPr>
                <p:nvPr/>
              </p:nvSpPr>
              <p:spPr bwMode="auto">
                <a:xfrm>
                  <a:off x="3758" y="315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6" name="Rectangle 198"/>
                <p:cNvSpPr>
                  <a:spLocks noChangeArrowheads="1"/>
                </p:cNvSpPr>
                <p:nvPr/>
              </p:nvSpPr>
              <p:spPr bwMode="auto">
                <a:xfrm>
                  <a:off x="3758" y="3162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7" name="Rectangle 199"/>
                <p:cNvSpPr>
                  <a:spLocks noChangeArrowheads="1"/>
                </p:cNvSpPr>
                <p:nvPr/>
              </p:nvSpPr>
              <p:spPr bwMode="auto">
                <a:xfrm>
                  <a:off x="3758" y="317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8" name="Rectangle 200"/>
                <p:cNvSpPr>
                  <a:spLocks noChangeArrowheads="1"/>
                </p:cNvSpPr>
                <p:nvPr/>
              </p:nvSpPr>
              <p:spPr bwMode="auto">
                <a:xfrm>
                  <a:off x="3758" y="3181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39" name="Rectangle 201"/>
                <p:cNvSpPr>
                  <a:spLocks noChangeArrowheads="1"/>
                </p:cNvSpPr>
                <p:nvPr/>
              </p:nvSpPr>
              <p:spPr bwMode="auto">
                <a:xfrm>
                  <a:off x="3758" y="319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0" name="Rectangle 202"/>
                <p:cNvSpPr>
                  <a:spLocks noChangeArrowheads="1"/>
                </p:cNvSpPr>
                <p:nvPr/>
              </p:nvSpPr>
              <p:spPr bwMode="auto">
                <a:xfrm>
                  <a:off x="3758" y="319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1" name="Rectangle 203"/>
                <p:cNvSpPr>
                  <a:spLocks noChangeArrowheads="1"/>
                </p:cNvSpPr>
                <p:nvPr/>
              </p:nvSpPr>
              <p:spPr bwMode="auto">
                <a:xfrm>
                  <a:off x="3758" y="320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2" name="Rectangle 204"/>
                <p:cNvSpPr>
                  <a:spLocks noChangeArrowheads="1"/>
                </p:cNvSpPr>
                <p:nvPr/>
              </p:nvSpPr>
              <p:spPr bwMode="auto">
                <a:xfrm>
                  <a:off x="3758" y="321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3" name="Rectangle 205"/>
                <p:cNvSpPr>
                  <a:spLocks noChangeArrowheads="1"/>
                </p:cNvSpPr>
                <p:nvPr/>
              </p:nvSpPr>
              <p:spPr bwMode="auto">
                <a:xfrm>
                  <a:off x="3758" y="322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4" name="Rectangle 206"/>
                <p:cNvSpPr>
                  <a:spLocks noChangeArrowheads="1"/>
                </p:cNvSpPr>
                <p:nvPr/>
              </p:nvSpPr>
              <p:spPr bwMode="auto">
                <a:xfrm>
                  <a:off x="3758" y="323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5" name="Rectangle 207"/>
                <p:cNvSpPr>
                  <a:spLocks noChangeArrowheads="1"/>
                </p:cNvSpPr>
                <p:nvPr/>
              </p:nvSpPr>
              <p:spPr bwMode="auto">
                <a:xfrm>
                  <a:off x="3758" y="3247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6" name="Rectangle 208"/>
                <p:cNvSpPr>
                  <a:spLocks noChangeArrowheads="1"/>
                </p:cNvSpPr>
                <p:nvPr/>
              </p:nvSpPr>
              <p:spPr bwMode="auto">
                <a:xfrm>
                  <a:off x="3758" y="325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7" name="Rectangle 209"/>
                <p:cNvSpPr>
                  <a:spLocks noChangeArrowheads="1"/>
                </p:cNvSpPr>
                <p:nvPr/>
              </p:nvSpPr>
              <p:spPr bwMode="auto">
                <a:xfrm>
                  <a:off x="3758" y="3266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8" name="Rectangle 210"/>
                <p:cNvSpPr>
                  <a:spLocks noChangeArrowheads="1"/>
                </p:cNvSpPr>
                <p:nvPr/>
              </p:nvSpPr>
              <p:spPr bwMode="auto">
                <a:xfrm>
                  <a:off x="3758" y="327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49" name="Rectangle 211"/>
                <p:cNvSpPr>
                  <a:spLocks noChangeArrowheads="1"/>
                </p:cNvSpPr>
                <p:nvPr/>
              </p:nvSpPr>
              <p:spPr bwMode="auto">
                <a:xfrm>
                  <a:off x="3758" y="328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0" name="Rectangle 212"/>
                <p:cNvSpPr>
                  <a:spLocks noChangeArrowheads="1"/>
                </p:cNvSpPr>
                <p:nvPr/>
              </p:nvSpPr>
              <p:spPr bwMode="auto">
                <a:xfrm>
                  <a:off x="3758" y="329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1" name="Rectangle 213"/>
                <p:cNvSpPr>
                  <a:spLocks noChangeArrowheads="1"/>
                </p:cNvSpPr>
                <p:nvPr/>
              </p:nvSpPr>
              <p:spPr bwMode="auto">
                <a:xfrm>
                  <a:off x="3758" y="330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2" name="Rectangle 214"/>
                <p:cNvSpPr>
                  <a:spLocks noChangeArrowheads="1"/>
                </p:cNvSpPr>
                <p:nvPr/>
              </p:nvSpPr>
              <p:spPr bwMode="auto">
                <a:xfrm>
                  <a:off x="3758" y="3313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3" name="Rectangle 215"/>
                <p:cNvSpPr>
                  <a:spLocks noChangeArrowheads="1"/>
                </p:cNvSpPr>
                <p:nvPr/>
              </p:nvSpPr>
              <p:spPr bwMode="auto">
                <a:xfrm>
                  <a:off x="3758" y="3322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4" name="Rectangle 216"/>
                <p:cNvSpPr>
                  <a:spLocks noChangeArrowheads="1"/>
                </p:cNvSpPr>
                <p:nvPr/>
              </p:nvSpPr>
              <p:spPr bwMode="auto">
                <a:xfrm>
                  <a:off x="3758" y="3332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5" name="Rectangle 217"/>
                <p:cNvSpPr>
                  <a:spLocks noChangeArrowheads="1"/>
                </p:cNvSpPr>
                <p:nvPr/>
              </p:nvSpPr>
              <p:spPr bwMode="auto">
                <a:xfrm>
                  <a:off x="3758" y="3341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6" name="Rectangle 218"/>
                <p:cNvSpPr>
                  <a:spLocks noChangeArrowheads="1"/>
                </p:cNvSpPr>
                <p:nvPr/>
              </p:nvSpPr>
              <p:spPr bwMode="auto">
                <a:xfrm>
                  <a:off x="3758" y="3351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7" name="Rectangle 219"/>
                <p:cNvSpPr>
                  <a:spLocks noChangeArrowheads="1"/>
                </p:cNvSpPr>
                <p:nvPr/>
              </p:nvSpPr>
              <p:spPr bwMode="auto">
                <a:xfrm>
                  <a:off x="3758" y="3360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8" name="Rectangle 220"/>
                <p:cNvSpPr>
                  <a:spLocks noChangeArrowheads="1"/>
                </p:cNvSpPr>
                <p:nvPr/>
              </p:nvSpPr>
              <p:spPr bwMode="auto">
                <a:xfrm>
                  <a:off x="3758" y="336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59" name="Rectangle 221"/>
                <p:cNvSpPr>
                  <a:spLocks noChangeArrowheads="1"/>
                </p:cNvSpPr>
                <p:nvPr/>
              </p:nvSpPr>
              <p:spPr bwMode="auto">
                <a:xfrm>
                  <a:off x="3758" y="3379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0" name="Rectangle 222"/>
                <p:cNvSpPr>
                  <a:spLocks noChangeArrowheads="1"/>
                </p:cNvSpPr>
                <p:nvPr/>
              </p:nvSpPr>
              <p:spPr bwMode="auto">
                <a:xfrm>
                  <a:off x="3758" y="3388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1" name="Rectangle 223"/>
                <p:cNvSpPr>
                  <a:spLocks noChangeArrowheads="1"/>
                </p:cNvSpPr>
                <p:nvPr/>
              </p:nvSpPr>
              <p:spPr bwMode="auto">
                <a:xfrm>
                  <a:off x="3758" y="3398"/>
                  <a:ext cx="4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2" name="Rectangle 224"/>
                <p:cNvSpPr>
                  <a:spLocks noChangeArrowheads="1"/>
                </p:cNvSpPr>
                <p:nvPr/>
              </p:nvSpPr>
              <p:spPr bwMode="auto">
                <a:xfrm>
                  <a:off x="3758" y="340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3" name="Rectangle 225"/>
                <p:cNvSpPr>
                  <a:spLocks noChangeArrowheads="1"/>
                </p:cNvSpPr>
                <p:nvPr/>
              </p:nvSpPr>
              <p:spPr bwMode="auto">
                <a:xfrm>
                  <a:off x="3758" y="3417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4" name="Rectangle 226"/>
                <p:cNvSpPr>
                  <a:spLocks noChangeArrowheads="1"/>
                </p:cNvSpPr>
                <p:nvPr/>
              </p:nvSpPr>
              <p:spPr bwMode="auto">
                <a:xfrm>
                  <a:off x="3758" y="342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5" name="Rectangle 227"/>
                <p:cNvSpPr>
                  <a:spLocks noChangeArrowheads="1"/>
                </p:cNvSpPr>
                <p:nvPr/>
              </p:nvSpPr>
              <p:spPr bwMode="auto">
                <a:xfrm>
                  <a:off x="3758" y="3436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6" name="Rectangle 228"/>
                <p:cNvSpPr>
                  <a:spLocks noChangeArrowheads="1"/>
                </p:cNvSpPr>
                <p:nvPr/>
              </p:nvSpPr>
              <p:spPr bwMode="auto">
                <a:xfrm>
                  <a:off x="3758" y="344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7" name="Rectangle 229"/>
                <p:cNvSpPr>
                  <a:spLocks noChangeArrowheads="1"/>
                </p:cNvSpPr>
                <p:nvPr/>
              </p:nvSpPr>
              <p:spPr bwMode="auto">
                <a:xfrm>
                  <a:off x="3758" y="3455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68" name="Rectangle 230"/>
                <p:cNvSpPr>
                  <a:spLocks noChangeArrowheads="1"/>
                </p:cNvSpPr>
                <p:nvPr/>
              </p:nvSpPr>
              <p:spPr bwMode="auto">
                <a:xfrm>
                  <a:off x="3758" y="3464"/>
                  <a:ext cx="4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364" name="Rectangle 232"/>
              <p:cNvSpPr>
                <a:spLocks noChangeArrowheads="1"/>
              </p:cNvSpPr>
              <p:nvPr/>
            </p:nvSpPr>
            <p:spPr bwMode="auto">
              <a:xfrm>
                <a:off x="3758" y="3474"/>
                <a:ext cx="4" cy="5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5" name="Rectangle 233"/>
              <p:cNvSpPr>
                <a:spLocks noChangeArrowheads="1"/>
              </p:cNvSpPr>
              <p:nvPr/>
            </p:nvSpPr>
            <p:spPr bwMode="auto">
              <a:xfrm>
                <a:off x="3758" y="3483"/>
                <a:ext cx="4" cy="5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6" name="Rectangle 234"/>
              <p:cNvSpPr>
                <a:spLocks noChangeArrowheads="1"/>
              </p:cNvSpPr>
              <p:nvPr/>
            </p:nvSpPr>
            <p:spPr bwMode="auto">
              <a:xfrm>
                <a:off x="3758" y="3493"/>
                <a:ext cx="4" cy="5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7" name="Rectangle 235"/>
              <p:cNvSpPr>
                <a:spLocks noChangeArrowheads="1"/>
              </p:cNvSpPr>
              <p:nvPr/>
            </p:nvSpPr>
            <p:spPr bwMode="auto">
              <a:xfrm>
                <a:off x="3758" y="3502"/>
                <a:ext cx="4" cy="5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68" name="Rectangle 236"/>
              <p:cNvSpPr>
                <a:spLocks noChangeArrowheads="1"/>
              </p:cNvSpPr>
              <p:nvPr/>
            </p:nvSpPr>
            <p:spPr bwMode="auto">
              <a:xfrm>
                <a:off x="3758" y="3512"/>
                <a:ext cx="4" cy="3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4" name="Group 444"/>
            <p:cNvGrpSpPr>
              <a:grpSpLocks/>
            </p:cNvGrpSpPr>
            <p:nvPr/>
          </p:nvGrpSpPr>
          <p:grpSpPr bwMode="auto">
            <a:xfrm>
              <a:off x="2613" y="1666"/>
              <a:ext cx="5" cy="1858"/>
              <a:chOff x="2613" y="1666"/>
              <a:chExt cx="5" cy="1858"/>
            </a:xfrm>
          </p:grpSpPr>
          <p:grpSp>
            <p:nvGrpSpPr>
              <p:cNvPr id="2501" name="Group 438"/>
              <p:cNvGrpSpPr>
                <a:grpSpLocks/>
              </p:cNvGrpSpPr>
              <p:nvPr/>
            </p:nvGrpSpPr>
            <p:grpSpPr bwMode="auto">
              <a:xfrm>
                <a:off x="2613" y="1666"/>
                <a:ext cx="5" cy="1858"/>
                <a:chOff x="2613" y="1666"/>
                <a:chExt cx="5" cy="1858"/>
              </a:xfrm>
            </p:grpSpPr>
            <p:sp>
              <p:nvSpPr>
                <p:cNvPr id="2507" name="Freeform 238"/>
                <p:cNvSpPr>
                  <a:spLocks noEditPoints="1"/>
                </p:cNvSpPr>
                <p:nvPr/>
              </p:nvSpPr>
              <p:spPr bwMode="auto">
                <a:xfrm>
                  <a:off x="2613" y="1666"/>
                  <a:ext cx="5" cy="222"/>
                </a:xfrm>
                <a:custGeom>
                  <a:avLst/>
                  <a:gdLst>
                    <a:gd name="T0" fmla="*/ 5 w 5"/>
                    <a:gd name="T1" fmla="*/ 5 h 222"/>
                    <a:gd name="T2" fmla="*/ 0 w 5"/>
                    <a:gd name="T3" fmla="*/ 0 h 222"/>
                    <a:gd name="T4" fmla="*/ 5 w 5"/>
                    <a:gd name="T5" fmla="*/ 9 h 222"/>
                    <a:gd name="T6" fmla="*/ 0 w 5"/>
                    <a:gd name="T7" fmla="*/ 14 h 222"/>
                    <a:gd name="T8" fmla="*/ 5 w 5"/>
                    <a:gd name="T9" fmla="*/ 9 h 222"/>
                    <a:gd name="T10" fmla="*/ 5 w 5"/>
                    <a:gd name="T11" fmla="*/ 24 h 222"/>
                    <a:gd name="T12" fmla="*/ 0 w 5"/>
                    <a:gd name="T13" fmla="*/ 19 h 222"/>
                    <a:gd name="T14" fmla="*/ 5 w 5"/>
                    <a:gd name="T15" fmla="*/ 28 h 222"/>
                    <a:gd name="T16" fmla="*/ 0 w 5"/>
                    <a:gd name="T17" fmla="*/ 33 h 222"/>
                    <a:gd name="T18" fmla="*/ 5 w 5"/>
                    <a:gd name="T19" fmla="*/ 28 h 222"/>
                    <a:gd name="T20" fmla="*/ 5 w 5"/>
                    <a:gd name="T21" fmla="*/ 43 h 222"/>
                    <a:gd name="T22" fmla="*/ 0 w 5"/>
                    <a:gd name="T23" fmla="*/ 38 h 222"/>
                    <a:gd name="T24" fmla="*/ 5 w 5"/>
                    <a:gd name="T25" fmla="*/ 47 h 222"/>
                    <a:gd name="T26" fmla="*/ 0 w 5"/>
                    <a:gd name="T27" fmla="*/ 52 h 222"/>
                    <a:gd name="T28" fmla="*/ 5 w 5"/>
                    <a:gd name="T29" fmla="*/ 47 h 222"/>
                    <a:gd name="T30" fmla="*/ 5 w 5"/>
                    <a:gd name="T31" fmla="*/ 62 h 222"/>
                    <a:gd name="T32" fmla="*/ 0 w 5"/>
                    <a:gd name="T33" fmla="*/ 57 h 222"/>
                    <a:gd name="T34" fmla="*/ 5 w 5"/>
                    <a:gd name="T35" fmla="*/ 66 h 222"/>
                    <a:gd name="T36" fmla="*/ 0 w 5"/>
                    <a:gd name="T37" fmla="*/ 71 h 222"/>
                    <a:gd name="T38" fmla="*/ 5 w 5"/>
                    <a:gd name="T39" fmla="*/ 66 h 222"/>
                    <a:gd name="T40" fmla="*/ 5 w 5"/>
                    <a:gd name="T41" fmla="*/ 81 h 222"/>
                    <a:gd name="T42" fmla="*/ 0 w 5"/>
                    <a:gd name="T43" fmla="*/ 76 h 222"/>
                    <a:gd name="T44" fmla="*/ 5 w 5"/>
                    <a:gd name="T45" fmla="*/ 85 h 222"/>
                    <a:gd name="T46" fmla="*/ 0 w 5"/>
                    <a:gd name="T47" fmla="*/ 90 h 222"/>
                    <a:gd name="T48" fmla="*/ 5 w 5"/>
                    <a:gd name="T49" fmla="*/ 85 h 222"/>
                    <a:gd name="T50" fmla="*/ 5 w 5"/>
                    <a:gd name="T51" fmla="*/ 100 h 222"/>
                    <a:gd name="T52" fmla="*/ 0 w 5"/>
                    <a:gd name="T53" fmla="*/ 95 h 222"/>
                    <a:gd name="T54" fmla="*/ 5 w 5"/>
                    <a:gd name="T55" fmla="*/ 104 h 222"/>
                    <a:gd name="T56" fmla="*/ 0 w 5"/>
                    <a:gd name="T57" fmla="*/ 109 h 222"/>
                    <a:gd name="T58" fmla="*/ 5 w 5"/>
                    <a:gd name="T59" fmla="*/ 104 h 222"/>
                    <a:gd name="T60" fmla="*/ 5 w 5"/>
                    <a:gd name="T61" fmla="*/ 118 h 222"/>
                    <a:gd name="T62" fmla="*/ 0 w 5"/>
                    <a:gd name="T63" fmla="*/ 114 h 222"/>
                    <a:gd name="T64" fmla="*/ 5 w 5"/>
                    <a:gd name="T65" fmla="*/ 123 h 222"/>
                    <a:gd name="T66" fmla="*/ 0 w 5"/>
                    <a:gd name="T67" fmla="*/ 128 h 222"/>
                    <a:gd name="T68" fmla="*/ 5 w 5"/>
                    <a:gd name="T69" fmla="*/ 123 h 222"/>
                    <a:gd name="T70" fmla="*/ 5 w 5"/>
                    <a:gd name="T71" fmla="*/ 137 h 222"/>
                    <a:gd name="T72" fmla="*/ 0 w 5"/>
                    <a:gd name="T73" fmla="*/ 133 h 222"/>
                    <a:gd name="T74" fmla="*/ 5 w 5"/>
                    <a:gd name="T75" fmla="*/ 142 h 222"/>
                    <a:gd name="T76" fmla="*/ 0 w 5"/>
                    <a:gd name="T77" fmla="*/ 147 h 222"/>
                    <a:gd name="T78" fmla="*/ 5 w 5"/>
                    <a:gd name="T79" fmla="*/ 142 h 222"/>
                    <a:gd name="T80" fmla="*/ 5 w 5"/>
                    <a:gd name="T81" fmla="*/ 156 h 222"/>
                    <a:gd name="T82" fmla="*/ 0 w 5"/>
                    <a:gd name="T83" fmla="*/ 151 h 222"/>
                    <a:gd name="T84" fmla="*/ 5 w 5"/>
                    <a:gd name="T85" fmla="*/ 161 h 222"/>
                    <a:gd name="T86" fmla="*/ 0 w 5"/>
                    <a:gd name="T87" fmla="*/ 166 h 222"/>
                    <a:gd name="T88" fmla="*/ 5 w 5"/>
                    <a:gd name="T89" fmla="*/ 161 h 222"/>
                    <a:gd name="T90" fmla="*/ 5 w 5"/>
                    <a:gd name="T91" fmla="*/ 175 h 222"/>
                    <a:gd name="T92" fmla="*/ 0 w 5"/>
                    <a:gd name="T93" fmla="*/ 170 h 222"/>
                    <a:gd name="T94" fmla="*/ 5 w 5"/>
                    <a:gd name="T95" fmla="*/ 180 h 222"/>
                    <a:gd name="T96" fmla="*/ 0 w 5"/>
                    <a:gd name="T97" fmla="*/ 184 h 222"/>
                    <a:gd name="T98" fmla="*/ 5 w 5"/>
                    <a:gd name="T99" fmla="*/ 180 h 222"/>
                    <a:gd name="T100" fmla="*/ 5 w 5"/>
                    <a:gd name="T101" fmla="*/ 194 h 222"/>
                    <a:gd name="T102" fmla="*/ 0 w 5"/>
                    <a:gd name="T103" fmla="*/ 189 h 222"/>
                    <a:gd name="T104" fmla="*/ 5 w 5"/>
                    <a:gd name="T105" fmla="*/ 199 h 222"/>
                    <a:gd name="T106" fmla="*/ 0 w 5"/>
                    <a:gd name="T107" fmla="*/ 203 h 222"/>
                    <a:gd name="T108" fmla="*/ 5 w 5"/>
                    <a:gd name="T109" fmla="*/ 199 h 222"/>
                    <a:gd name="T110" fmla="*/ 5 w 5"/>
                    <a:gd name="T111" fmla="*/ 213 h 222"/>
                    <a:gd name="T112" fmla="*/ 0 w 5"/>
                    <a:gd name="T113" fmla="*/ 208 h 222"/>
                    <a:gd name="T114" fmla="*/ 5 w 5"/>
                    <a:gd name="T115" fmla="*/ 218 h 222"/>
                    <a:gd name="T116" fmla="*/ 0 w 5"/>
                    <a:gd name="T117" fmla="*/ 222 h 222"/>
                    <a:gd name="T118" fmla="*/ 5 w 5"/>
                    <a:gd name="T119" fmla="*/ 218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" h="222">
                      <a:moveTo>
                        <a:pt x="5" y="0"/>
                      </a:move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  <a:moveTo>
                        <a:pt x="5" y="9"/>
                      </a:moveTo>
                      <a:lnTo>
                        <a:pt x="5" y="14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5" y="9"/>
                      </a:lnTo>
                      <a:close/>
                      <a:moveTo>
                        <a:pt x="5" y="19"/>
                      </a:moveTo>
                      <a:lnTo>
                        <a:pt x="5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5" y="19"/>
                      </a:lnTo>
                      <a:close/>
                      <a:moveTo>
                        <a:pt x="5" y="28"/>
                      </a:moveTo>
                      <a:lnTo>
                        <a:pt x="5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5" y="28"/>
                      </a:lnTo>
                      <a:close/>
                      <a:moveTo>
                        <a:pt x="5" y="38"/>
                      </a:moveTo>
                      <a:lnTo>
                        <a:pt x="5" y="43"/>
                      </a:lnTo>
                      <a:lnTo>
                        <a:pt x="0" y="43"/>
                      </a:lnTo>
                      <a:lnTo>
                        <a:pt x="0" y="38"/>
                      </a:lnTo>
                      <a:lnTo>
                        <a:pt x="5" y="38"/>
                      </a:lnTo>
                      <a:close/>
                      <a:moveTo>
                        <a:pt x="5" y="47"/>
                      </a:moveTo>
                      <a:lnTo>
                        <a:pt x="5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5" y="47"/>
                      </a:lnTo>
                      <a:close/>
                      <a:moveTo>
                        <a:pt x="5" y="57"/>
                      </a:moveTo>
                      <a:lnTo>
                        <a:pt x="5" y="62"/>
                      </a:lnTo>
                      <a:lnTo>
                        <a:pt x="0" y="62"/>
                      </a:lnTo>
                      <a:lnTo>
                        <a:pt x="0" y="57"/>
                      </a:lnTo>
                      <a:lnTo>
                        <a:pt x="5" y="57"/>
                      </a:lnTo>
                      <a:close/>
                      <a:moveTo>
                        <a:pt x="5" y="66"/>
                      </a:moveTo>
                      <a:lnTo>
                        <a:pt x="5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5" y="66"/>
                      </a:lnTo>
                      <a:close/>
                      <a:moveTo>
                        <a:pt x="5" y="76"/>
                      </a:moveTo>
                      <a:lnTo>
                        <a:pt x="5" y="81"/>
                      </a:lnTo>
                      <a:lnTo>
                        <a:pt x="0" y="81"/>
                      </a:lnTo>
                      <a:lnTo>
                        <a:pt x="0" y="76"/>
                      </a:lnTo>
                      <a:lnTo>
                        <a:pt x="5" y="76"/>
                      </a:lnTo>
                      <a:close/>
                      <a:moveTo>
                        <a:pt x="5" y="85"/>
                      </a:moveTo>
                      <a:lnTo>
                        <a:pt x="5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5" y="85"/>
                      </a:lnTo>
                      <a:close/>
                      <a:moveTo>
                        <a:pt x="5" y="95"/>
                      </a:moveTo>
                      <a:lnTo>
                        <a:pt x="5" y="100"/>
                      </a:lnTo>
                      <a:lnTo>
                        <a:pt x="0" y="100"/>
                      </a:lnTo>
                      <a:lnTo>
                        <a:pt x="0" y="95"/>
                      </a:lnTo>
                      <a:lnTo>
                        <a:pt x="5" y="95"/>
                      </a:lnTo>
                      <a:close/>
                      <a:moveTo>
                        <a:pt x="5" y="104"/>
                      </a:moveTo>
                      <a:lnTo>
                        <a:pt x="5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5" y="104"/>
                      </a:lnTo>
                      <a:close/>
                      <a:moveTo>
                        <a:pt x="5" y="114"/>
                      </a:moveTo>
                      <a:lnTo>
                        <a:pt x="5" y="118"/>
                      </a:lnTo>
                      <a:lnTo>
                        <a:pt x="0" y="118"/>
                      </a:lnTo>
                      <a:lnTo>
                        <a:pt x="0" y="114"/>
                      </a:lnTo>
                      <a:lnTo>
                        <a:pt x="5" y="114"/>
                      </a:lnTo>
                      <a:close/>
                      <a:moveTo>
                        <a:pt x="5" y="123"/>
                      </a:moveTo>
                      <a:lnTo>
                        <a:pt x="5" y="128"/>
                      </a:lnTo>
                      <a:lnTo>
                        <a:pt x="0" y="128"/>
                      </a:lnTo>
                      <a:lnTo>
                        <a:pt x="0" y="123"/>
                      </a:lnTo>
                      <a:lnTo>
                        <a:pt x="5" y="123"/>
                      </a:lnTo>
                      <a:close/>
                      <a:moveTo>
                        <a:pt x="5" y="133"/>
                      </a:moveTo>
                      <a:lnTo>
                        <a:pt x="5" y="137"/>
                      </a:lnTo>
                      <a:lnTo>
                        <a:pt x="0" y="137"/>
                      </a:lnTo>
                      <a:lnTo>
                        <a:pt x="0" y="133"/>
                      </a:lnTo>
                      <a:lnTo>
                        <a:pt x="5" y="133"/>
                      </a:lnTo>
                      <a:close/>
                      <a:moveTo>
                        <a:pt x="5" y="142"/>
                      </a:moveTo>
                      <a:lnTo>
                        <a:pt x="5" y="147"/>
                      </a:lnTo>
                      <a:lnTo>
                        <a:pt x="0" y="147"/>
                      </a:lnTo>
                      <a:lnTo>
                        <a:pt x="0" y="142"/>
                      </a:lnTo>
                      <a:lnTo>
                        <a:pt x="5" y="142"/>
                      </a:lnTo>
                      <a:close/>
                      <a:moveTo>
                        <a:pt x="5" y="151"/>
                      </a:moveTo>
                      <a:lnTo>
                        <a:pt x="5" y="156"/>
                      </a:lnTo>
                      <a:lnTo>
                        <a:pt x="0" y="156"/>
                      </a:lnTo>
                      <a:lnTo>
                        <a:pt x="0" y="151"/>
                      </a:lnTo>
                      <a:lnTo>
                        <a:pt x="5" y="151"/>
                      </a:lnTo>
                      <a:close/>
                      <a:moveTo>
                        <a:pt x="5" y="161"/>
                      </a:moveTo>
                      <a:lnTo>
                        <a:pt x="5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5" y="161"/>
                      </a:lnTo>
                      <a:close/>
                      <a:moveTo>
                        <a:pt x="5" y="170"/>
                      </a:moveTo>
                      <a:lnTo>
                        <a:pt x="5" y="175"/>
                      </a:lnTo>
                      <a:lnTo>
                        <a:pt x="0" y="175"/>
                      </a:lnTo>
                      <a:lnTo>
                        <a:pt x="0" y="170"/>
                      </a:lnTo>
                      <a:lnTo>
                        <a:pt x="5" y="170"/>
                      </a:lnTo>
                      <a:close/>
                      <a:moveTo>
                        <a:pt x="5" y="180"/>
                      </a:moveTo>
                      <a:lnTo>
                        <a:pt x="5" y="184"/>
                      </a:lnTo>
                      <a:lnTo>
                        <a:pt x="0" y="184"/>
                      </a:lnTo>
                      <a:lnTo>
                        <a:pt x="0" y="180"/>
                      </a:lnTo>
                      <a:lnTo>
                        <a:pt x="5" y="180"/>
                      </a:lnTo>
                      <a:close/>
                      <a:moveTo>
                        <a:pt x="5" y="189"/>
                      </a:moveTo>
                      <a:lnTo>
                        <a:pt x="5" y="194"/>
                      </a:lnTo>
                      <a:lnTo>
                        <a:pt x="0" y="194"/>
                      </a:lnTo>
                      <a:lnTo>
                        <a:pt x="0" y="189"/>
                      </a:lnTo>
                      <a:lnTo>
                        <a:pt x="5" y="189"/>
                      </a:lnTo>
                      <a:close/>
                      <a:moveTo>
                        <a:pt x="5" y="199"/>
                      </a:moveTo>
                      <a:lnTo>
                        <a:pt x="5" y="203"/>
                      </a:lnTo>
                      <a:lnTo>
                        <a:pt x="0" y="203"/>
                      </a:lnTo>
                      <a:lnTo>
                        <a:pt x="0" y="199"/>
                      </a:lnTo>
                      <a:lnTo>
                        <a:pt x="5" y="199"/>
                      </a:lnTo>
                      <a:close/>
                      <a:moveTo>
                        <a:pt x="5" y="208"/>
                      </a:moveTo>
                      <a:lnTo>
                        <a:pt x="5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5" y="208"/>
                      </a:lnTo>
                      <a:close/>
                      <a:moveTo>
                        <a:pt x="5" y="218"/>
                      </a:moveTo>
                      <a:lnTo>
                        <a:pt x="5" y="222"/>
                      </a:lnTo>
                      <a:lnTo>
                        <a:pt x="0" y="222"/>
                      </a:lnTo>
                      <a:lnTo>
                        <a:pt x="0" y="218"/>
                      </a:lnTo>
                      <a:lnTo>
                        <a:pt x="5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8" name="Freeform 239"/>
                <p:cNvSpPr>
                  <a:spLocks noEditPoints="1"/>
                </p:cNvSpPr>
                <p:nvPr/>
              </p:nvSpPr>
              <p:spPr bwMode="auto">
                <a:xfrm>
                  <a:off x="2613" y="1893"/>
                  <a:ext cx="5" cy="223"/>
                </a:xfrm>
                <a:custGeom>
                  <a:avLst/>
                  <a:gdLst>
                    <a:gd name="T0" fmla="*/ 5 w 5"/>
                    <a:gd name="T1" fmla="*/ 5 h 223"/>
                    <a:gd name="T2" fmla="*/ 0 w 5"/>
                    <a:gd name="T3" fmla="*/ 0 h 223"/>
                    <a:gd name="T4" fmla="*/ 5 w 5"/>
                    <a:gd name="T5" fmla="*/ 9 h 223"/>
                    <a:gd name="T6" fmla="*/ 0 w 5"/>
                    <a:gd name="T7" fmla="*/ 14 h 223"/>
                    <a:gd name="T8" fmla="*/ 5 w 5"/>
                    <a:gd name="T9" fmla="*/ 9 h 223"/>
                    <a:gd name="T10" fmla="*/ 5 w 5"/>
                    <a:gd name="T11" fmla="*/ 24 h 223"/>
                    <a:gd name="T12" fmla="*/ 0 w 5"/>
                    <a:gd name="T13" fmla="*/ 19 h 223"/>
                    <a:gd name="T14" fmla="*/ 5 w 5"/>
                    <a:gd name="T15" fmla="*/ 28 h 223"/>
                    <a:gd name="T16" fmla="*/ 0 w 5"/>
                    <a:gd name="T17" fmla="*/ 33 h 223"/>
                    <a:gd name="T18" fmla="*/ 5 w 5"/>
                    <a:gd name="T19" fmla="*/ 28 h 223"/>
                    <a:gd name="T20" fmla="*/ 5 w 5"/>
                    <a:gd name="T21" fmla="*/ 42 h 223"/>
                    <a:gd name="T22" fmla="*/ 0 w 5"/>
                    <a:gd name="T23" fmla="*/ 38 h 223"/>
                    <a:gd name="T24" fmla="*/ 5 w 5"/>
                    <a:gd name="T25" fmla="*/ 47 h 223"/>
                    <a:gd name="T26" fmla="*/ 0 w 5"/>
                    <a:gd name="T27" fmla="*/ 52 h 223"/>
                    <a:gd name="T28" fmla="*/ 5 w 5"/>
                    <a:gd name="T29" fmla="*/ 47 h 223"/>
                    <a:gd name="T30" fmla="*/ 5 w 5"/>
                    <a:gd name="T31" fmla="*/ 61 h 223"/>
                    <a:gd name="T32" fmla="*/ 0 w 5"/>
                    <a:gd name="T33" fmla="*/ 57 h 223"/>
                    <a:gd name="T34" fmla="*/ 5 w 5"/>
                    <a:gd name="T35" fmla="*/ 66 h 223"/>
                    <a:gd name="T36" fmla="*/ 0 w 5"/>
                    <a:gd name="T37" fmla="*/ 71 h 223"/>
                    <a:gd name="T38" fmla="*/ 5 w 5"/>
                    <a:gd name="T39" fmla="*/ 66 h 223"/>
                    <a:gd name="T40" fmla="*/ 5 w 5"/>
                    <a:gd name="T41" fmla="*/ 81 h 223"/>
                    <a:gd name="T42" fmla="*/ 0 w 5"/>
                    <a:gd name="T43" fmla="*/ 75 h 223"/>
                    <a:gd name="T44" fmla="*/ 5 w 5"/>
                    <a:gd name="T45" fmla="*/ 85 h 223"/>
                    <a:gd name="T46" fmla="*/ 0 w 5"/>
                    <a:gd name="T47" fmla="*/ 90 h 223"/>
                    <a:gd name="T48" fmla="*/ 5 w 5"/>
                    <a:gd name="T49" fmla="*/ 85 h 223"/>
                    <a:gd name="T50" fmla="*/ 5 w 5"/>
                    <a:gd name="T51" fmla="*/ 99 h 223"/>
                    <a:gd name="T52" fmla="*/ 0 w 5"/>
                    <a:gd name="T53" fmla="*/ 95 h 223"/>
                    <a:gd name="T54" fmla="*/ 5 w 5"/>
                    <a:gd name="T55" fmla="*/ 104 h 223"/>
                    <a:gd name="T56" fmla="*/ 0 w 5"/>
                    <a:gd name="T57" fmla="*/ 109 h 223"/>
                    <a:gd name="T58" fmla="*/ 5 w 5"/>
                    <a:gd name="T59" fmla="*/ 104 h 223"/>
                    <a:gd name="T60" fmla="*/ 5 w 5"/>
                    <a:gd name="T61" fmla="*/ 118 h 223"/>
                    <a:gd name="T62" fmla="*/ 0 w 5"/>
                    <a:gd name="T63" fmla="*/ 114 h 223"/>
                    <a:gd name="T64" fmla="*/ 5 w 5"/>
                    <a:gd name="T65" fmla="*/ 123 h 223"/>
                    <a:gd name="T66" fmla="*/ 0 w 5"/>
                    <a:gd name="T67" fmla="*/ 128 h 223"/>
                    <a:gd name="T68" fmla="*/ 5 w 5"/>
                    <a:gd name="T69" fmla="*/ 123 h 223"/>
                    <a:gd name="T70" fmla="*/ 5 w 5"/>
                    <a:gd name="T71" fmla="*/ 138 h 223"/>
                    <a:gd name="T72" fmla="*/ 0 w 5"/>
                    <a:gd name="T73" fmla="*/ 132 h 223"/>
                    <a:gd name="T74" fmla="*/ 5 w 5"/>
                    <a:gd name="T75" fmla="*/ 142 h 223"/>
                    <a:gd name="T76" fmla="*/ 0 w 5"/>
                    <a:gd name="T77" fmla="*/ 147 h 223"/>
                    <a:gd name="T78" fmla="*/ 5 w 5"/>
                    <a:gd name="T79" fmla="*/ 142 h 223"/>
                    <a:gd name="T80" fmla="*/ 5 w 5"/>
                    <a:gd name="T81" fmla="*/ 157 h 223"/>
                    <a:gd name="T82" fmla="*/ 0 w 5"/>
                    <a:gd name="T83" fmla="*/ 152 h 223"/>
                    <a:gd name="T84" fmla="*/ 5 w 5"/>
                    <a:gd name="T85" fmla="*/ 161 h 223"/>
                    <a:gd name="T86" fmla="*/ 0 w 5"/>
                    <a:gd name="T87" fmla="*/ 166 h 223"/>
                    <a:gd name="T88" fmla="*/ 5 w 5"/>
                    <a:gd name="T89" fmla="*/ 161 h 223"/>
                    <a:gd name="T90" fmla="*/ 5 w 5"/>
                    <a:gd name="T91" fmla="*/ 175 h 223"/>
                    <a:gd name="T92" fmla="*/ 0 w 5"/>
                    <a:gd name="T93" fmla="*/ 171 h 223"/>
                    <a:gd name="T94" fmla="*/ 5 w 5"/>
                    <a:gd name="T95" fmla="*/ 180 h 223"/>
                    <a:gd name="T96" fmla="*/ 0 w 5"/>
                    <a:gd name="T97" fmla="*/ 185 h 223"/>
                    <a:gd name="T98" fmla="*/ 5 w 5"/>
                    <a:gd name="T99" fmla="*/ 180 h 223"/>
                    <a:gd name="T100" fmla="*/ 5 w 5"/>
                    <a:gd name="T101" fmla="*/ 194 h 223"/>
                    <a:gd name="T102" fmla="*/ 0 w 5"/>
                    <a:gd name="T103" fmla="*/ 190 h 223"/>
                    <a:gd name="T104" fmla="*/ 5 w 5"/>
                    <a:gd name="T105" fmla="*/ 199 h 223"/>
                    <a:gd name="T106" fmla="*/ 0 w 5"/>
                    <a:gd name="T107" fmla="*/ 204 h 223"/>
                    <a:gd name="T108" fmla="*/ 5 w 5"/>
                    <a:gd name="T109" fmla="*/ 199 h 223"/>
                    <a:gd name="T110" fmla="*/ 5 w 5"/>
                    <a:gd name="T111" fmla="*/ 213 h 223"/>
                    <a:gd name="T112" fmla="*/ 0 w 5"/>
                    <a:gd name="T113" fmla="*/ 209 h 223"/>
                    <a:gd name="T114" fmla="*/ 5 w 5"/>
                    <a:gd name="T115" fmla="*/ 218 h 223"/>
                    <a:gd name="T116" fmla="*/ 0 w 5"/>
                    <a:gd name="T117" fmla="*/ 223 h 223"/>
                    <a:gd name="T118" fmla="*/ 5 w 5"/>
                    <a:gd name="T119" fmla="*/ 218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" h="223">
                      <a:moveTo>
                        <a:pt x="5" y="0"/>
                      </a:move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  <a:moveTo>
                        <a:pt x="5" y="9"/>
                      </a:moveTo>
                      <a:lnTo>
                        <a:pt x="5" y="14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5" y="9"/>
                      </a:lnTo>
                      <a:close/>
                      <a:moveTo>
                        <a:pt x="5" y="19"/>
                      </a:moveTo>
                      <a:lnTo>
                        <a:pt x="5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5" y="19"/>
                      </a:lnTo>
                      <a:close/>
                      <a:moveTo>
                        <a:pt x="5" y="28"/>
                      </a:moveTo>
                      <a:lnTo>
                        <a:pt x="5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5" y="28"/>
                      </a:lnTo>
                      <a:close/>
                      <a:moveTo>
                        <a:pt x="5" y="38"/>
                      </a:moveTo>
                      <a:lnTo>
                        <a:pt x="5" y="42"/>
                      </a:lnTo>
                      <a:lnTo>
                        <a:pt x="0" y="42"/>
                      </a:lnTo>
                      <a:lnTo>
                        <a:pt x="0" y="38"/>
                      </a:lnTo>
                      <a:lnTo>
                        <a:pt x="5" y="38"/>
                      </a:lnTo>
                      <a:close/>
                      <a:moveTo>
                        <a:pt x="5" y="47"/>
                      </a:moveTo>
                      <a:lnTo>
                        <a:pt x="5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5" y="47"/>
                      </a:lnTo>
                      <a:close/>
                      <a:moveTo>
                        <a:pt x="5" y="57"/>
                      </a:moveTo>
                      <a:lnTo>
                        <a:pt x="5" y="61"/>
                      </a:lnTo>
                      <a:lnTo>
                        <a:pt x="0" y="61"/>
                      </a:lnTo>
                      <a:lnTo>
                        <a:pt x="0" y="57"/>
                      </a:lnTo>
                      <a:lnTo>
                        <a:pt x="5" y="57"/>
                      </a:lnTo>
                      <a:close/>
                      <a:moveTo>
                        <a:pt x="5" y="66"/>
                      </a:moveTo>
                      <a:lnTo>
                        <a:pt x="5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5" y="66"/>
                      </a:lnTo>
                      <a:close/>
                      <a:moveTo>
                        <a:pt x="5" y="75"/>
                      </a:moveTo>
                      <a:lnTo>
                        <a:pt x="5" y="81"/>
                      </a:lnTo>
                      <a:lnTo>
                        <a:pt x="0" y="81"/>
                      </a:lnTo>
                      <a:lnTo>
                        <a:pt x="0" y="75"/>
                      </a:lnTo>
                      <a:lnTo>
                        <a:pt x="5" y="75"/>
                      </a:lnTo>
                      <a:close/>
                      <a:moveTo>
                        <a:pt x="5" y="85"/>
                      </a:moveTo>
                      <a:lnTo>
                        <a:pt x="5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5" y="85"/>
                      </a:lnTo>
                      <a:close/>
                      <a:moveTo>
                        <a:pt x="5" y="95"/>
                      </a:moveTo>
                      <a:lnTo>
                        <a:pt x="5" y="99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5" y="95"/>
                      </a:lnTo>
                      <a:close/>
                      <a:moveTo>
                        <a:pt x="5" y="104"/>
                      </a:moveTo>
                      <a:lnTo>
                        <a:pt x="5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5" y="104"/>
                      </a:lnTo>
                      <a:close/>
                      <a:moveTo>
                        <a:pt x="5" y="114"/>
                      </a:moveTo>
                      <a:lnTo>
                        <a:pt x="5" y="118"/>
                      </a:lnTo>
                      <a:lnTo>
                        <a:pt x="0" y="118"/>
                      </a:lnTo>
                      <a:lnTo>
                        <a:pt x="0" y="114"/>
                      </a:lnTo>
                      <a:lnTo>
                        <a:pt x="5" y="114"/>
                      </a:lnTo>
                      <a:close/>
                      <a:moveTo>
                        <a:pt x="5" y="123"/>
                      </a:moveTo>
                      <a:lnTo>
                        <a:pt x="5" y="128"/>
                      </a:lnTo>
                      <a:lnTo>
                        <a:pt x="0" y="128"/>
                      </a:lnTo>
                      <a:lnTo>
                        <a:pt x="0" y="123"/>
                      </a:lnTo>
                      <a:lnTo>
                        <a:pt x="5" y="123"/>
                      </a:lnTo>
                      <a:close/>
                      <a:moveTo>
                        <a:pt x="5" y="132"/>
                      </a:moveTo>
                      <a:lnTo>
                        <a:pt x="5" y="138"/>
                      </a:lnTo>
                      <a:lnTo>
                        <a:pt x="0" y="138"/>
                      </a:lnTo>
                      <a:lnTo>
                        <a:pt x="0" y="132"/>
                      </a:lnTo>
                      <a:lnTo>
                        <a:pt x="5" y="132"/>
                      </a:lnTo>
                      <a:close/>
                      <a:moveTo>
                        <a:pt x="5" y="142"/>
                      </a:moveTo>
                      <a:lnTo>
                        <a:pt x="5" y="147"/>
                      </a:lnTo>
                      <a:lnTo>
                        <a:pt x="0" y="147"/>
                      </a:lnTo>
                      <a:lnTo>
                        <a:pt x="0" y="142"/>
                      </a:lnTo>
                      <a:lnTo>
                        <a:pt x="5" y="142"/>
                      </a:lnTo>
                      <a:close/>
                      <a:moveTo>
                        <a:pt x="5" y="152"/>
                      </a:moveTo>
                      <a:lnTo>
                        <a:pt x="5" y="157"/>
                      </a:lnTo>
                      <a:lnTo>
                        <a:pt x="0" y="157"/>
                      </a:lnTo>
                      <a:lnTo>
                        <a:pt x="0" y="152"/>
                      </a:lnTo>
                      <a:lnTo>
                        <a:pt x="5" y="152"/>
                      </a:lnTo>
                      <a:close/>
                      <a:moveTo>
                        <a:pt x="5" y="161"/>
                      </a:moveTo>
                      <a:lnTo>
                        <a:pt x="5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5" y="161"/>
                      </a:lnTo>
                      <a:close/>
                      <a:moveTo>
                        <a:pt x="5" y="171"/>
                      </a:moveTo>
                      <a:lnTo>
                        <a:pt x="5" y="175"/>
                      </a:lnTo>
                      <a:lnTo>
                        <a:pt x="0" y="175"/>
                      </a:lnTo>
                      <a:lnTo>
                        <a:pt x="0" y="171"/>
                      </a:lnTo>
                      <a:lnTo>
                        <a:pt x="5" y="171"/>
                      </a:lnTo>
                      <a:close/>
                      <a:moveTo>
                        <a:pt x="5" y="180"/>
                      </a:moveTo>
                      <a:lnTo>
                        <a:pt x="5" y="185"/>
                      </a:lnTo>
                      <a:lnTo>
                        <a:pt x="0" y="185"/>
                      </a:lnTo>
                      <a:lnTo>
                        <a:pt x="0" y="180"/>
                      </a:lnTo>
                      <a:lnTo>
                        <a:pt x="5" y="180"/>
                      </a:lnTo>
                      <a:close/>
                      <a:moveTo>
                        <a:pt x="5" y="190"/>
                      </a:moveTo>
                      <a:lnTo>
                        <a:pt x="5" y="194"/>
                      </a:lnTo>
                      <a:lnTo>
                        <a:pt x="0" y="194"/>
                      </a:lnTo>
                      <a:lnTo>
                        <a:pt x="0" y="190"/>
                      </a:lnTo>
                      <a:lnTo>
                        <a:pt x="5" y="190"/>
                      </a:lnTo>
                      <a:close/>
                      <a:moveTo>
                        <a:pt x="5" y="199"/>
                      </a:moveTo>
                      <a:lnTo>
                        <a:pt x="5" y="204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5" y="199"/>
                      </a:lnTo>
                      <a:close/>
                      <a:moveTo>
                        <a:pt x="5" y="209"/>
                      </a:moveTo>
                      <a:lnTo>
                        <a:pt x="5" y="213"/>
                      </a:lnTo>
                      <a:lnTo>
                        <a:pt x="0" y="213"/>
                      </a:lnTo>
                      <a:lnTo>
                        <a:pt x="0" y="209"/>
                      </a:lnTo>
                      <a:lnTo>
                        <a:pt x="5" y="209"/>
                      </a:lnTo>
                      <a:close/>
                      <a:moveTo>
                        <a:pt x="5" y="218"/>
                      </a:moveTo>
                      <a:lnTo>
                        <a:pt x="5" y="223"/>
                      </a:lnTo>
                      <a:lnTo>
                        <a:pt x="0" y="223"/>
                      </a:lnTo>
                      <a:lnTo>
                        <a:pt x="0" y="218"/>
                      </a:lnTo>
                      <a:lnTo>
                        <a:pt x="5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9" name="Freeform 240"/>
                <p:cNvSpPr>
                  <a:spLocks noEditPoints="1"/>
                </p:cNvSpPr>
                <p:nvPr/>
              </p:nvSpPr>
              <p:spPr bwMode="auto">
                <a:xfrm>
                  <a:off x="2613" y="2120"/>
                  <a:ext cx="5" cy="223"/>
                </a:xfrm>
                <a:custGeom>
                  <a:avLst/>
                  <a:gdLst>
                    <a:gd name="T0" fmla="*/ 5 w 5"/>
                    <a:gd name="T1" fmla="*/ 5 h 223"/>
                    <a:gd name="T2" fmla="*/ 0 w 5"/>
                    <a:gd name="T3" fmla="*/ 0 h 223"/>
                    <a:gd name="T4" fmla="*/ 5 w 5"/>
                    <a:gd name="T5" fmla="*/ 10 h 223"/>
                    <a:gd name="T6" fmla="*/ 0 w 5"/>
                    <a:gd name="T7" fmla="*/ 15 h 223"/>
                    <a:gd name="T8" fmla="*/ 5 w 5"/>
                    <a:gd name="T9" fmla="*/ 10 h 223"/>
                    <a:gd name="T10" fmla="*/ 5 w 5"/>
                    <a:gd name="T11" fmla="*/ 24 h 223"/>
                    <a:gd name="T12" fmla="*/ 0 w 5"/>
                    <a:gd name="T13" fmla="*/ 19 h 223"/>
                    <a:gd name="T14" fmla="*/ 5 w 5"/>
                    <a:gd name="T15" fmla="*/ 29 h 223"/>
                    <a:gd name="T16" fmla="*/ 0 w 5"/>
                    <a:gd name="T17" fmla="*/ 33 h 223"/>
                    <a:gd name="T18" fmla="*/ 5 w 5"/>
                    <a:gd name="T19" fmla="*/ 29 h 223"/>
                    <a:gd name="T20" fmla="*/ 5 w 5"/>
                    <a:gd name="T21" fmla="*/ 43 h 223"/>
                    <a:gd name="T22" fmla="*/ 0 w 5"/>
                    <a:gd name="T23" fmla="*/ 38 h 223"/>
                    <a:gd name="T24" fmla="*/ 5 w 5"/>
                    <a:gd name="T25" fmla="*/ 48 h 223"/>
                    <a:gd name="T26" fmla="*/ 0 w 5"/>
                    <a:gd name="T27" fmla="*/ 52 h 223"/>
                    <a:gd name="T28" fmla="*/ 5 w 5"/>
                    <a:gd name="T29" fmla="*/ 48 h 223"/>
                    <a:gd name="T30" fmla="*/ 5 w 5"/>
                    <a:gd name="T31" fmla="*/ 62 h 223"/>
                    <a:gd name="T32" fmla="*/ 0 w 5"/>
                    <a:gd name="T33" fmla="*/ 57 h 223"/>
                    <a:gd name="T34" fmla="*/ 5 w 5"/>
                    <a:gd name="T35" fmla="*/ 66 h 223"/>
                    <a:gd name="T36" fmla="*/ 0 w 5"/>
                    <a:gd name="T37" fmla="*/ 71 h 223"/>
                    <a:gd name="T38" fmla="*/ 5 w 5"/>
                    <a:gd name="T39" fmla="*/ 66 h 223"/>
                    <a:gd name="T40" fmla="*/ 5 w 5"/>
                    <a:gd name="T41" fmla="*/ 81 h 223"/>
                    <a:gd name="T42" fmla="*/ 0 w 5"/>
                    <a:gd name="T43" fmla="*/ 76 h 223"/>
                    <a:gd name="T44" fmla="*/ 5 w 5"/>
                    <a:gd name="T45" fmla="*/ 85 h 223"/>
                    <a:gd name="T46" fmla="*/ 0 w 5"/>
                    <a:gd name="T47" fmla="*/ 90 h 223"/>
                    <a:gd name="T48" fmla="*/ 5 w 5"/>
                    <a:gd name="T49" fmla="*/ 85 h 223"/>
                    <a:gd name="T50" fmla="*/ 5 w 5"/>
                    <a:gd name="T51" fmla="*/ 100 h 223"/>
                    <a:gd name="T52" fmla="*/ 0 w 5"/>
                    <a:gd name="T53" fmla="*/ 95 h 223"/>
                    <a:gd name="T54" fmla="*/ 5 w 5"/>
                    <a:gd name="T55" fmla="*/ 104 h 223"/>
                    <a:gd name="T56" fmla="*/ 0 w 5"/>
                    <a:gd name="T57" fmla="*/ 109 h 223"/>
                    <a:gd name="T58" fmla="*/ 5 w 5"/>
                    <a:gd name="T59" fmla="*/ 104 h 223"/>
                    <a:gd name="T60" fmla="*/ 5 w 5"/>
                    <a:gd name="T61" fmla="*/ 118 h 223"/>
                    <a:gd name="T62" fmla="*/ 0 w 5"/>
                    <a:gd name="T63" fmla="*/ 114 h 223"/>
                    <a:gd name="T64" fmla="*/ 5 w 5"/>
                    <a:gd name="T65" fmla="*/ 123 h 223"/>
                    <a:gd name="T66" fmla="*/ 0 w 5"/>
                    <a:gd name="T67" fmla="*/ 128 h 223"/>
                    <a:gd name="T68" fmla="*/ 5 w 5"/>
                    <a:gd name="T69" fmla="*/ 123 h 223"/>
                    <a:gd name="T70" fmla="*/ 5 w 5"/>
                    <a:gd name="T71" fmla="*/ 137 h 223"/>
                    <a:gd name="T72" fmla="*/ 0 w 5"/>
                    <a:gd name="T73" fmla="*/ 133 h 223"/>
                    <a:gd name="T74" fmla="*/ 5 w 5"/>
                    <a:gd name="T75" fmla="*/ 142 h 223"/>
                    <a:gd name="T76" fmla="*/ 0 w 5"/>
                    <a:gd name="T77" fmla="*/ 147 h 223"/>
                    <a:gd name="T78" fmla="*/ 5 w 5"/>
                    <a:gd name="T79" fmla="*/ 142 h 223"/>
                    <a:gd name="T80" fmla="*/ 5 w 5"/>
                    <a:gd name="T81" fmla="*/ 156 h 223"/>
                    <a:gd name="T82" fmla="*/ 0 w 5"/>
                    <a:gd name="T83" fmla="*/ 152 h 223"/>
                    <a:gd name="T84" fmla="*/ 5 w 5"/>
                    <a:gd name="T85" fmla="*/ 161 h 223"/>
                    <a:gd name="T86" fmla="*/ 0 w 5"/>
                    <a:gd name="T87" fmla="*/ 166 h 223"/>
                    <a:gd name="T88" fmla="*/ 5 w 5"/>
                    <a:gd name="T89" fmla="*/ 161 h 223"/>
                    <a:gd name="T90" fmla="*/ 5 w 5"/>
                    <a:gd name="T91" fmla="*/ 175 h 223"/>
                    <a:gd name="T92" fmla="*/ 0 w 5"/>
                    <a:gd name="T93" fmla="*/ 171 h 223"/>
                    <a:gd name="T94" fmla="*/ 5 w 5"/>
                    <a:gd name="T95" fmla="*/ 180 h 223"/>
                    <a:gd name="T96" fmla="*/ 0 w 5"/>
                    <a:gd name="T97" fmla="*/ 185 h 223"/>
                    <a:gd name="T98" fmla="*/ 5 w 5"/>
                    <a:gd name="T99" fmla="*/ 180 h 223"/>
                    <a:gd name="T100" fmla="*/ 5 w 5"/>
                    <a:gd name="T101" fmla="*/ 194 h 223"/>
                    <a:gd name="T102" fmla="*/ 0 w 5"/>
                    <a:gd name="T103" fmla="*/ 190 h 223"/>
                    <a:gd name="T104" fmla="*/ 5 w 5"/>
                    <a:gd name="T105" fmla="*/ 199 h 223"/>
                    <a:gd name="T106" fmla="*/ 0 w 5"/>
                    <a:gd name="T107" fmla="*/ 204 h 223"/>
                    <a:gd name="T108" fmla="*/ 5 w 5"/>
                    <a:gd name="T109" fmla="*/ 199 h 223"/>
                    <a:gd name="T110" fmla="*/ 5 w 5"/>
                    <a:gd name="T111" fmla="*/ 213 h 223"/>
                    <a:gd name="T112" fmla="*/ 0 w 5"/>
                    <a:gd name="T113" fmla="*/ 208 h 223"/>
                    <a:gd name="T114" fmla="*/ 5 w 5"/>
                    <a:gd name="T115" fmla="*/ 218 h 223"/>
                    <a:gd name="T116" fmla="*/ 0 w 5"/>
                    <a:gd name="T117" fmla="*/ 223 h 223"/>
                    <a:gd name="T118" fmla="*/ 5 w 5"/>
                    <a:gd name="T119" fmla="*/ 218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" h="223">
                      <a:moveTo>
                        <a:pt x="5" y="0"/>
                      </a:move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  <a:moveTo>
                        <a:pt x="5" y="10"/>
                      </a:moveTo>
                      <a:lnTo>
                        <a:pt x="5" y="15"/>
                      </a:lnTo>
                      <a:lnTo>
                        <a:pt x="0" y="15"/>
                      </a:lnTo>
                      <a:lnTo>
                        <a:pt x="0" y="10"/>
                      </a:lnTo>
                      <a:lnTo>
                        <a:pt x="5" y="10"/>
                      </a:lnTo>
                      <a:close/>
                      <a:moveTo>
                        <a:pt x="5" y="19"/>
                      </a:moveTo>
                      <a:lnTo>
                        <a:pt x="5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5" y="19"/>
                      </a:lnTo>
                      <a:close/>
                      <a:moveTo>
                        <a:pt x="5" y="29"/>
                      </a:moveTo>
                      <a:lnTo>
                        <a:pt x="5" y="33"/>
                      </a:lnTo>
                      <a:lnTo>
                        <a:pt x="0" y="33"/>
                      </a:lnTo>
                      <a:lnTo>
                        <a:pt x="0" y="29"/>
                      </a:lnTo>
                      <a:lnTo>
                        <a:pt x="5" y="29"/>
                      </a:lnTo>
                      <a:close/>
                      <a:moveTo>
                        <a:pt x="5" y="38"/>
                      </a:moveTo>
                      <a:lnTo>
                        <a:pt x="5" y="43"/>
                      </a:lnTo>
                      <a:lnTo>
                        <a:pt x="0" y="43"/>
                      </a:lnTo>
                      <a:lnTo>
                        <a:pt x="0" y="38"/>
                      </a:lnTo>
                      <a:lnTo>
                        <a:pt x="5" y="38"/>
                      </a:lnTo>
                      <a:close/>
                      <a:moveTo>
                        <a:pt x="5" y="48"/>
                      </a:moveTo>
                      <a:lnTo>
                        <a:pt x="5" y="52"/>
                      </a:lnTo>
                      <a:lnTo>
                        <a:pt x="0" y="52"/>
                      </a:lnTo>
                      <a:lnTo>
                        <a:pt x="0" y="48"/>
                      </a:lnTo>
                      <a:lnTo>
                        <a:pt x="5" y="48"/>
                      </a:lnTo>
                      <a:close/>
                      <a:moveTo>
                        <a:pt x="5" y="57"/>
                      </a:moveTo>
                      <a:lnTo>
                        <a:pt x="5" y="62"/>
                      </a:lnTo>
                      <a:lnTo>
                        <a:pt x="0" y="62"/>
                      </a:lnTo>
                      <a:lnTo>
                        <a:pt x="0" y="57"/>
                      </a:lnTo>
                      <a:lnTo>
                        <a:pt x="5" y="57"/>
                      </a:lnTo>
                      <a:close/>
                      <a:moveTo>
                        <a:pt x="5" y="66"/>
                      </a:moveTo>
                      <a:lnTo>
                        <a:pt x="5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5" y="66"/>
                      </a:lnTo>
                      <a:close/>
                      <a:moveTo>
                        <a:pt x="5" y="76"/>
                      </a:moveTo>
                      <a:lnTo>
                        <a:pt x="5" y="81"/>
                      </a:lnTo>
                      <a:lnTo>
                        <a:pt x="0" y="81"/>
                      </a:lnTo>
                      <a:lnTo>
                        <a:pt x="0" y="76"/>
                      </a:lnTo>
                      <a:lnTo>
                        <a:pt x="5" y="76"/>
                      </a:lnTo>
                      <a:close/>
                      <a:moveTo>
                        <a:pt x="5" y="85"/>
                      </a:moveTo>
                      <a:lnTo>
                        <a:pt x="5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5" y="85"/>
                      </a:lnTo>
                      <a:close/>
                      <a:moveTo>
                        <a:pt x="5" y="95"/>
                      </a:moveTo>
                      <a:lnTo>
                        <a:pt x="5" y="100"/>
                      </a:lnTo>
                      <a:lnTo>
                        <a:pt x="0" y="100"/>
                      </a:lnTo>
                      <a:lnTo>
                        <a:pt x="0" y="95"/>
                      </a:lnTo>
                      <a:lnTo>
                        <a:pt x="5" y="95"/>
                      </a:lnTo>
                      <a:close/>
                      <a:moveTo>
                        <a:pt x="5" y="104"/>
                      </a:moveTo>
                      <a:lnTo>
                        <a:pt x="5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5" y="104"/>
                      </a:lnTo>
                      <a:close/>
                      <a:moveTo>
                        <a:pt x="5" y="114"/>
                      </a:moveTo>
                      <a:lnTo>
                        <a:pt x="5" y="118"/>
                      </a:lnTo>
                      <a:lnTo>
                        <a:pt x="0" y="118"/>
                      </a:lnTo>
                      <a:lnTo>
                        <a:pt x="0" y="114"/>
                      </a:lnTo>
                      <a:lnTo>
                        <a:pt x="5" y="114"/>
                      </a:lnTo>
                      <a:close/>
                      <a:moveTo>
                        <a:pt x="5" y="123"/>
                      </a:moveTo>
                      <a:lnTo>
                        <a:pt x="5" y="128"/>
                      </a:lnTo>
                      <a:lnTo>
                        <a:pt x="0" y="128"/>
                      </a:lnTo>
                      <a:lnTo>
                        <a:pt x="0" y="123"/>
                      </a:lnTo>
                      <a:lnTo>
                        <a:pt x="5" y="123"/>
                      </a:lnTo>
                      <a:close/>
                      <a:moveTo>
                        <a:pt x="5" y="133"/>
                      </a:moveTo>
                      <a:lnTo>
                        <a:pt x="5" y="137"/>
                      </a:lnTo>
                      <a:lnTo>
                        <a:pt x="0" y="137"/>
                      </a:lnTo>
                      <a:lnTo>
                        <a:pt x="0" y="133"/>
                      </a:lnTo>
                      <a:lnTo>
                        <a:pt x="5" y="133"/>
                      </a:lnTo>
                      <a:close/>
                      <a:moveTo>
                        <a:pt x="5" y="142"/>
                      </a:moveTo>
                      <a:lnTo>
                        <a:pt x="5" y="147"/>
                      </a:lnTo>
                      <a:lnTo>
                        <a:pt x="0" y="147"/>
                      </a:lnTo>
                      <a:lnTo>
                        <a:pt x="0" y="142"/>
                      </a:lnTo>
                      <a:lnTo>
                        <a:pt x="5" y="142"/>
                      </a:lnTo>
                      <a:close/>
                      <a:moveTo>
                        <a:pt x="5" y="152"/>
                      </a:moveTo>
                      <a:lnTo>
                        <a:pt x="5" y="156"/>
                      </a:lnTo>
                      <a:lnTo>
                        <a:pt x="0" y="156"/>
                      </a:lnTo>
                      <a:lnTo>
                        <a:pt x="0" y="152"/>
                      </a:lnTo>
                      <a:lnTo>
                        <a:pt x="5" y="152"/>
                      </a:lnTo>
                      <a:close/>
                      <a:moveTo>
                        <a:pt x="5" y="161"/>
                      </a:moveTo>
                      <a:lnTo>
                        <a:pt x="5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5" y="161"/>
                      </a:lnTo>
                      <a:close/>
                      <a:moveTo>
                        <a:pt x="5" y="171"/>
                      </a:moveTo>
                      <a:lnTo>
                        <a:pt x="5" y="175"/>
                      </a:lnTo>
                      <a:lnTo>
                        <a:pt x="0" y="175"/>
                      </a:lnTo>
                      <a:lnTo>
                        <a:pt x="0" y="171"/>
                      </a:lnTo>
                      <a:lnTo>
                        <a:pt x="5" y="171"/>
                      </a:lnTo>
                      <a:close/>
                      <a:moveTo>
                        <a:pt x="5" y="180"/>
                      </a:moveTo>
                      <a:lnTo>
                        <a:pt x="5" y="185"/>
                      </a:lnTo>
                      <a:lnTo>
                        <a:pt x="0" y="185"/>
                      </a:lnTo>
                      <a:lnTo>
                        <a:pt x="0" y="180"/>
                      </a:lnTo>
                      <a:lnTo>
                        <a:pt x="5" y="180"/>
                      </a:lnTo>
                      <a:close/>
                      <a:moveTo>
                        <a:pt x="5" y="190"/>
                      </a:moveTo>
                      <a:lnTo>
                        <a:pt x="5" y="194"/>
                      </a:lnTo>
                      <a:lnTo>
                        <a:pt x="0" y="194"/>
                      </a:lnTo>
                      <a:lnTo>
                        <a:pt x="0" y="190"/>
                      </a:lnTo>
                      <a:lnTo>
                        <a:pt x="5" y="190"/>
                      </a:lnTo>
                      <a:close/>
                      <a:moveTo>
                        <a:pt x="5" y="199"/>
                      </a:moveTo>
                      <a:lnTo>
                        <a:pt x="5" y="204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5" y="199"/>
                      </a:lnTo>
                      <a:close/>
                      <a:moveTo>
                        <a:pt x="5" y="208"/>
                      </a:moveTo>
                      <a:lnTo>
                        <a:pt x="5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5" y="208"/>
                      </a:lnTo>
                      <a:close/>
                      <a:moveTo>
                        <a:pt x="5" y="218"/>
                      </a:moveTo>
                      <a:lnTo>
                        <a:pt x="5" y="223"/>
                      </a:lnTo>
                      <a:lnTo>
                        <a:pt x="0" y="223"/>
                      </a:lnTo>
                      <a:lnTo>
                        <a:pt x="0" y="218"/>
                      </a:lnTo>
                      <a:lnTo>
                        <a:pt x="5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0" name="Freeform 241"/>
                <p:cNvSpPr>
                  <a:spLocks noEditPoints="1"/>
                </p:cNvSpPr>
                <p:nvPr/>
              </p:nvSpPr>
              <p:spPr bwMode="auto">
                <a:xfrm>
                  <a:off x="2613" y="2347"/>
                  <a:ext cx="5" cy="223"/>
                </a:xfrm>
                <a:custGeom>
                  <a:avLst/>
                  <a:gdLst>
                    <a:gd name="T0" fmla="*/ 5 w 5"/>
                    <a:gd name="T1" fmla="*/ 5 h 223"/>
                    <a:gd name="T2" fmla="*/ 0 w 5"/>
                    <a:gd name="T3" fmla="*/ 0 h 223"/>
                    <a:gd name="T4" fmla="*/ 5 w 5"/>
                    <a:gd name="T5" fmla="*/ 10 h 223"/>
                    <a:gd name="T6" fmla="*/ 0 w 5"/>
                    <a:gd name="T7" fmla="*/ 14 h 223"/>
                    <a:gd name="T8" fmla="*/ 5 w 5"/>
                    <a:gd name="T9" fmla="*/ 10 h 223"/>
                    <a:gd name="T10" fmla="*/ 5 w 5"/>
                    <a:gd name="T11" fmla="*/ 24 h 223"/>
                    <a:gd name="T12" fmla="*/ 0 w 5"/>
                    <a:gd name="T13" fmla="*/ 19 h 223"/>
                    <a:gd name="T14" fmla="*/ 5 w 5"/>
                    <a:gd name="T15" fmla="*/ 29 h 223"/>
                    <a:gd name="T16" fmla="*/ 0 w 5"/>
                    <a:gd name="T17" fmla="*/ 33 h 223"/>
                    <a:gd name="T18" fmla="*/ 5 w 5"/>
                    <a:gd name="T19" fmla="*/ 29 h 223"/>
                    <a:gd name="T20" fmla="*/ 5 w 5"/>
                    <a:gd name="T21" fmla="*/ 43 h 223"/>
                    <a:gd name="T22" fmla="*/ 0 w 5"/>
                    <a:gd name="T23" fmla="*/ 38 h 223"/>
                    <a:gd name="T24" fmla="*/ 5 w 5"/>
                    <a:gd name="T25" fmla="*/ 48 h 223"/>
                    <a:gd name="T26" fmla="*/ 0 w 5"/>
                    <a:gd name="T27" fmla="*/ 52 h 223"/>
                    <a:gd name="T28" fmla="*/ 5 w 5"/>
                    <a:gd name="T29" fmla="*/ 48 h 223"/>
                    <a:gd name="T30" fmla="*/ 5 w 5"/>
                    <a:gd name="T31" fmla="*/ 62 h 223"/>
                    <a:gd name="T32" fmla="*/ 0 w 5"/>
                    <a:gd name="T33" fmla="*/ 57 h 223"/>
                    <a:gd name="T34" fmla="*/ 5 w 5"/>
                    <a:gd name="T35" fmla="*/ 67 h 223"/>
                    <a:gd name="T36" fmla="*/ 0 w 5"/>
                    <a:gd name="T37" fmla="*/ 71 h 223"/>
                    <a:gd name="T38" fmla="*/ 5 w 5"/>
                    <a:gd name="T39" fmla="*/ 67 h 223"/>
                    <a:gd name="T40" fmla="*/ 5 w 5"/>
                    <a:gd name="T41" fmla="*/ 81 h 223"/>
                    <a:gd name="T42" fmla="*/ 0 w 5"/>
                    <a:gd name="T43" fmla="*/ 76 h 223"/>
                    <a:gd name="T44" fmla="*/ 5 w 5"/>
                    <a:gd name="T45" fmla="*/ 86 h 223"/>
                    <a:gd name="T46" fmla="*/ 0 w 5"/>
                    <a:gd name="T47" fmla="*/ 90 h 223"/>
                    <a:gd name="T48" fmla="*/ 5 w 5"/>
                    <a:gd name="T49" fmla="*/ 86 h 223"/>
                    <a:gd name="T50" fmla="*/ 5 w 5"/>
                    <a:gd name="T51" fmla="*/ 100 h 223"/>
                    <a:gd name="T52" fmla="*/ 0 w 5"/>
                    <a:gd name="T53" fmla="*/ 95 h 223"/>
                    <a:gd name="T54" fmla="*/ 5 w 5"/>
                    <a:gd name="T55" fmla="*/ 105 h 223"/>
                    <a:gd name="T56" fmla="*/ 0 w 5"/>
                    <a:gd name="T57" fmla="*/ 109 h 223"/>
                    <a:gd name="T58" fmla="*/ 5 w 5"/>
                    <a:gd name="T59" fmla="*/ 105 h 223"/>
                    <a:gd name="T60" fmla="*/ 5 w 5"/>
                    <a:gd name="T61" fmla="*/ 119 h 223"/>
                    <a:gd name="T62" fmla="*/ 0 w 5"/>
                    <a:gd name="T63" fmla="*/ 114 h 223"/>
                    <a:gd name="T64" fmla="*/ 5 w 5"/>
                    <a:gd name="T65" fmla="*/ 124 h 223"/>
                    <a:gd name="T66" fmla="*/ 0 w 5"/>
                    <a:gd name="T67" fmla="*/ 128 h 223"/>
                    <a:gd name="T68" fmla="*/ 5 w 5"/>
                    <a:gd name="T69" fmla="*/ 124 h 223"/>
                    <a:gd name="T70" fmla="*/ 5 w 5"/>
                    <a:gd name="T71" fmla="*/ 138 h 223"/>
                    <a:gd name="T72" fmla="*/ 0 w 5"/>
                    <a:gd name="T73" fmla="*/ 133 h 223"/>
                    <a:gd name="T74" fmla="*/ 5 w 5"/>
                    <a:gd name="T75" fmla="*/ 142 h 223"/>
                    <a:gd name="T76" fmla="*/ 0 w 5"/>
                    <a:gd name="T77" fmla="*/ 147 h 223"/>
                    <a:gd name="T78" fmla="*/ 5 w 5"/>
                    <a:gd name="T79" fmla="*/ 142 h 223"/>
                    <a:gd name="T80" fmla="*/ 5 w 5"/>
                    <a:gd name="T81" fmla="*/ 157 h 223"/>
                    <a:gd name="T82" fmla="*/ 0 w 5"/>
                    <a:gd name="T83" fmla="*/ 152 h 223"/>
                    <a:gd name="T84" fmla="*/ 5 w 5"/>
                    <a:gd name="T85" fmla="*/ 161 h 223"/>
                    <a:gd name="T86" fmla="*/ 0 w 5"/>
                    <a:gd name="T87" fmla="*/ 166 h 223"/>
                    <a:gd name="T88" fmla="*/ 5 w 5"/>
                    <a:gd name="T89" fmla="*/ 161 h 223"/>
                    <a:gd name="T90" fmla="*/ 5 w 5"/>
                    <a:gd name="T91" fmla="*/ 175 h 223"/>
                    <a:gd name="T92" fmla="*/ 0 w 5"/>
                    <a:gd name="T93" fmla="*/ 171 h 223"/>
                    <a:gd name="T94" fmla="*/ 5 w 5"/>
                    <a:gd name="T95" fmla="*/ 180 h 223"/>
                    <a:gd name="T96" fmla="*/ 0 w 5"/>
                    <a:gd name="T97" fmla="*/ 185 h 223"/>
                    <a:gd name="T98" fmla="*/ 5 w 5"/>
                    <a:gd name="T99" fmla="*/ 180 h 223"/>
                    <a:gd name="T100" fmla="*/ 5 w 5"/>
                    <a:gd name="T101" fmla="*/ 194 h 223"/>
                    <a:gd name="T102" fmla="*/ 0 w 5"/>
                    <a:gd name="T103" fmla="*/ 190 h 223"/>
                    <a:gd name="T104" fmla="*/ 5 w 5"/>
                    <a:gd name="T105" fmla="*/ 199 h 223"/>
                    <a:gd name="T106" fmla="*/ 0 w 5"/>
                    <a:gd name="T107" fmla="*/ 204 h 223"/>
                    <a:gd name="T108" fmla="*/ 5 w 5"/>
                    <a:gd name="T109" fmla="*/ 199 h 223"/>
                    <a:gd name="T110" fmla="*/ 5 w 5"/>
                    <a:gd name="T111" fmla="*/ 213 h 223"/>
                    <a:gd name="T112" fmla="*/ 0 w 5"/>
                    <a:gd name="T113" fmla="*/ 209 h 223"/>
                    <a:gd name="T114" fmla="*/ 5 w 5"/>
                    <a:gd name="T115" fmla="*/ 218 h 223"/>
                    <a:gd name="T116" fmla="*/ 0 w 5"/>
                    <a:gd name="T117" fmla="*/ 223 h 223"/>
                    <a:gd name="T118" fmla="*/ 5 w 5"/>
                    <a:gd name="T119" fmla="*/ 218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" h="223">
                      <a:moveTo>
                        <a:pt x="5" y="0"/>
                      </a:move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  <a:moveTo>
                        <a:pt x="5" y="10"/>
                      </a:moveTo>
                      <a:lnTo>
                        <a:pt x="5" y="14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5" y="10"/>
                      </a:lnTo>
                      <a:close/>
                      <a:moveTo>
                        <a:pt x="5" y="19"/>
                      </a:moveTo>
                      <a:lnTo>
                        <a:pt x="5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5" y="19"/>
                      </a:lnTo>
                      <a:close/>
                      <a:moveTo>
                        <a:pt x="5" y="29"/>
                      </a:moveTo>
                      <a:lnTo>
                        <a:pt x="5" y="33"/>
                      </a:lnTo>
                      <a:lnTo>
                        <a:pt x="0" y="33"/>
                      </a:lnTo>
                      <a:lnTo>
                        <a:pt x="0" y="29"/>
                      </a:lnTo>
                      <a:lnTo>
                        <a:pt x="5" y="29"/>
                      </a:lnTo>
                      <a:close/>
                      <a:moveTo>
                        <a:pt x="5" y="38"/>
                      </a:moveTo>
                      <a:lnTo>
                        <a:pt x="5" y="43"/>
                      </a:lnTo>
                      <a:lnTo>
                        <a:pt x="0" y="43"/>
                      </a:lnTo>
                      <a:lnTo>
                        <a:pt x="0" y="38"/>
                      </a:lnTo>
                      <a:lnTo>
                        <a:pt x="5" y="38"/>
                      </a:lnTo>
                      <a:close/>
                      <a:moveTo>
                        <a:pt x="5" y="48"/>
                      </a:moveTo>
                      <a:lnTo>
                        <a:pt x="5" y="52"/>
                      </a:lnTo>
                      <a:lnTo>
                        <a:pt x="0" y="52"/>
                      </a:lnTo>
                      <a:lnTo>
                        <a:pt x="0" y="48"/>
                      </a:lnTo>
                      <a:lnTo>
                        <a:pt x="5" y="48"/>
                      </a:lnTo>
                      <a:close/>
                      <a:moveTo>
                        <a:pt x="5" y="57"/>
                      </a:moveTo>
                      <a:lnTo>
                        <a:pt x="5" y="62"/>
                      </a:lnTo>
                      <a:lnTo>
                        <a:pt x="0" y="62"/>
                      </a:lnTo>
                      <a:lnTo>
                        <a:pt x="0" y="57"/>
                      </a:lnTo>
                      <a:lnTo>
                        <a:pt x="5" y="57"/>
                      </a:lnTo>
                      <a:close/>
                      <a:moveTo>
                        <a:pt x="5" y="67"/>
                      </a:moveTo>
                      <a:lnTo>
                        <a:pt x="5" y="71"/>
                      </a:lnTo>
                      <a:lnTo>
                        <a:pt x="0" y="71"/>
                      </a:lnTo>
                      <a:lnTo>
                        <a:pt x="0" y="67"/>
                      </a:lnTo>
                      <a:lnTo>
                        <a:pt x="5" y="67"/>
                      </a:lnTo>
                      <a:close/>
                      <a:moveTo>
                        <a:pt x="5" y="76"/>
                      </a:moveTo>
                      <a:lnTo>
                        <a:pt x="5" y="81"/>
                      </a:lnTo>
                      <a:lnTo>
                        <a:pt x="0" y="81"/>
                      </a:lnTo>
                      <a:lnTo>
                        <a:pt x="0" y="76"/>
                      </a:lnTo>
                      <a:lnTo>
                        <a:pt x="5" y="76"/>
                      </a:lnTo>
                      <a:close/>
                      <a:moveTo>
                        <a:pt x="5" y="86"/>
                      </a:moveTo>
                      <a:lnTo>
                        <a:pt x="5" y="90"/>
                      </a:lnTo>
                      <a:lnTo>
                        <a:pt x="0" y="90"/>
                      </a:lnTo>
                      <a:lnTo>
                        <a:pt x="0" y="86"/>
                      </a:lnTo>
                      <a:lnTo>
                        <a:pt x="5" y="86"/>
                      </a:lnTo>
                      <a:close/>
                      <a:moveTo>
                        <a:pt x="5" y="95"/>
                      </a:moveTo>
                      <a:lnTo>
                        <a:pt x="5" y="100"/>
                      </a:lnTo>
                      <a:lnTo>
                        <a:pt x="0" y="100"/>
                      </a:lnTo>
                      <a:lnTo>
                        <a:pt x="0" y="95"/>
                      </a:lnTo>
                      <a:lnTo>
                        <a:pt x="5" y="95"/>
                      </a:lnTo>
                      <a:close/>
                      <a:moveTo>
                        <a:pt x="5" y="105"/>
                      </a:moveTo>
                      <a:lnTo>
                        <a:pt x="5" y="109"/>
                      </a:lnTo>
                      <a:lnTo>
                        <a:pt x="0" y="109"/>
                      </a:lnTo>
                      <a:lnTo>
                        <a:pt x="0" y="105"/>
                      </a:lnTo>
                      <a:lnTo>
                        <a:pt x="5" y="105"/>
                      </a:lnTo>
                      <a:close/>
                      <a:moveTo>
                        <a:pt x="5" y="114"/>
                      </a:moveTo>
                      <a:lnTo>
                        <a:pt x="5" y="119"/>
                      </a:lnTo>
                      <a:lnTo>
                        <a:pt x="0" y="119"/>
                      </a:lnTo>
                      <a:lnTo>
                        <a:pt x="0" y="114"/>
                      </a:lnTo>
                      <a:lnTo>
                        <a:pt x="5" y="114"/>
                      </a:lnTo>
                      <a:close/>
                      <a:moveTo>
                        <a:pt x="5" y="124"/>
                      </a:moveTo>
                      <a:lnTo>
                        <a:pt x="5" y="128"/>
                      </a:lnTo>
                      <a:lnTo>
                        <a:pt x="0" y="128"/>
                      </a:lnTo>
                      <a:lnTo>
                        <a:pt x="0" y="124"/>
                      </a:lnTo>
                      <a:lnTo>
                        <a:pt x="5" y="124"/>
                      </a:lnTo>
                      <a:close/>
                      <a:moveTo>
                        <a:pt x="5" y="133"/>
                      </a:moveTo>
                      <a:lnTo>
                        <a:pt x="5" y="138"/>
                      </a:lnTo>
                      <a:lnTo>
                        <a:pt x="0" y="138"/>
                      </a:lnTo>
                      <a:lnTo>
                        <a:pt x="0" y="133"/>
                      </a:lnTo>
                      <a:lnTo>
                        <a:pt x="5" y="133"/>
                      </a:lnTo>
                      <a:close/>
                      <a:moveTo>
                        <a:pt x="5" y="142"/>
                      </a:moveTo>
                      <a:lnTo>
                        <a:pt x="5" y="147"/>
                      </a:lnTo>
                      <a:lnTo>
                        <a:pt x="0" y="147"/>
                      </a:lnTo>
                      <a:lnTo>
                        <a:pt x="0" y="142"/>
                      </a:lnTo>
                      <a:lnTo>
                        <a:pt x="5" y="142"/>
                      </a:lnTo>
                      <a:close/>
                      <a:moveTo>
                        <a:pt x="5" y="152"/>
                      </a:moveTo>
                      <a:lnTo>
                        <a:pt x="5" y="157"/>
                      </a:lnTo>
                      <a:lnTo>
                        <a:pt x="0" y="157"/>
                      </a:lnTo>
                      <a:lnTo>
                        <a:pt x="0" y="152"/>
                      </a:lnTo>
                      <a:lnTo>
                        <a:pt x="5" y="152"/>
                      </a:lnTo>
                      <a:close/>
                      <a:moveTo>
                        <a:pt x="5" y="161"/>
                      </a:moveTo>
                      <a:lnTo>
                        <a:pt x="5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5" y="161"/>
                      </a:lnTo>
                      <a:close/>
                      <a:moveTo>
                        <a:pt x="5" y="171"/>
                      </a:moveTo>
                      <a:lnTo>
                        <a:pt x="5" y="175"/>
                      </a:lnTo>
                      <a:lnTo>
                        <a:pt x="0" y="175"/>
                      </a:lnTo>
                      <a:lnTo>
                        <a:pt x="0" y="171"/>
                      </a:lnTo>
                      <a:lnTo>
                        <a:pt x="5" y="171"/>
                      </a:lnTo>
                      <a:close/>
                      <a:moveTo>
                        <a:pt x="5" y="180"/>
                      </a:moveTo>
                      <a:lnTo>
                        <a:pt x="5" y="185"/>
                      </a:lnTo>
                      <a:lnTo>
                        <a:pt x="0" y="185"/>
                      </a:lnTo>
                      <a:lnTo>
                        <a:pt x="0" y="180"/>
                      </a:lnTo>
                      <a:lnTo>
                        <a:pt x="5" y="180"/>
                      </a:lnTo>
                      <a:close/>
                      <a:moveTo>
                        <a:pt x="5" y="190"/>
                      </a:moveTo>
                      <a:lnTo>
                        <a:pt x="5" y="194"/>
                      </a:lnTo>
                      <a:lnTo>
                        <a:pt x="0" y="194"/>
                      </a:lnTo>
                      <a:lnTo>
                        <a:pt x="0" y="190"/>
                      </a:lnTo>
                      <a:lnTo>
                        <a:pt x="5" y="190"/>
                      </a:lnTo>
                      <a:close/>
                      <a:moveTo>
                        <a:pt x="5" y="199"/>
                      </a:moveTo>
                      <a:lnTo>
                        <a:pt x="5" y="204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5" y="199"/>
                      </a:lnTo>
                      <a:close/>
                      <a:moveTo>
                        <a:pt x="5" y="209"/>
                      </a:moveTo>
                      <a:lnTo>
                        <a:pt x="5" y="213"/>
                      </a:lnTo>
                      <a:lnTo>
                        <a:pt x="0" y="213"/>
                      </a:lnTo>
                      <a:lnTo>
                        <a:pt x="0" y="209"/>
                      </a:lnTo>
                      <a:lnTo>
                        <a:pt x="5" y="209"/>
                      </a:lnTo>
                      <a:close/>
                      <a:moveTo>
                        <a:pt x="5" y="218"/>
                      </a:moveTo>
                      <a:lnTo>
                        <a:pt x="5" y="223"/>
                      </a:lnTo>
                      <a:lnTo>
                        <a:pt x="0" y="223"/>
                      </a:lnTo>
                      <a:lnTo>
                        <a:pt x="0" y="218"/>
                      </a:lnTo>
                      <a:lnTo>
                        <a:pt x="5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1" name="Freeform 242"/>
                <p:cNvSpPr>
                  <a:spLocks noEditPoints="1"/>
                </p:cNvSpPr>
                <p:nvPr/>
              </p:nvSpPr>
              <p:spPr bwMode="auto">
                <a:xfrm>
                  <a:off x="2613" y="2575"/>
                  <a:ext cx="5" cy="222"/>
                </a:xfrm>
                <a:custGeom>
                  <a:avLst/>
                  <a:gdLst>
                    <a:gd name="T0" fmla="*/ 5 w 5"/>
                    <a:gd name="T1" fmla="*/ 4 h 222"/>
                    <a:gd name="T2" fmla="*/ 0 w 5"/>
                    <a:gd name="T3" fmla="*/ 0 h 222"/>
                    <a:gd name="T4" fmla="*/ 5 w 5"/>
                    <a:gd name="T5" fmla="*/ 9 h 222"/>
                    <a:gd name="T6" fmla="*/ 0 w 5"/>
                    <a:gd name="T7" fmla="*/ 14 h 222"/>
                    <a:gd name="T8" fmla="*/ 5 w 5"/>
                    <a:gd name="T9" fmla="*/ 9 h 222"/>
                    <a:gd name="T10" fmla="*/ 5 w 5"/>
                    <a:gd name="T11" fmla="*/ 23 h 222"/>
                    <a:gd name="T12" fmla="*/ 0 w 5"/>
                    <a:gd name="T13" fmla="*/ 19 h 222"/>
                    <a:gd name="T14" fmla="*/ 5 w 5"/>
                    <a:gd name="T15" fmla="*/ 28 h 222"/>
                    <a:gd name="T16" fmla="*/ 0 w 5"/>
                    <a:gd name="T17" fmla="*/ 33 h 222"/>
                    <a:gd name="T18" fmla="*/ 5 w 5"/>
                    <a:gd name="T19" fmla="*/ 28 h 222"/>
                    <a:gd name="T20" fmla="*/ 5 w 5"/>
                    <a:gd name="T21" fmla="*/ 42 h 222"/>
                    <a:gd name="T22" fmla="*/ 0 w 5"/>
                    <a:gd name="T23" fmla="*/ 37 h 222"/>
                    <a:gd name="T24" fmla="*/ 5 w 5"/>
                    <a:gd name="T25" fmla="*/ 47 h 222"/>
                    <a:gd name="T26" fmla="*/ 0 w 5"/>
                    <a:gd name="T27" fmla="*/ 52 h 222"/>
                    <a:gd name="T28" fmla="*/ 5 w 5"/>
                    <a:gd name="T29" fmla="*/ 47 h 222"/>
                    <a:gd name="T30" fmla="*/ 5 w 5"/>
                    <a:gd name="T31" fmla="*/ 61 h 222"/>
                    <a:gd name="T32" fmla="*/ 0 w 5"/>
                    <a:gd name="T33" fmla="*/ 56 h 222"/>
                    <a:gd name="T34" fmla="*/ 5 w 5"/>
                    <a:gd name="T35" fmla="*/ 66 h 222"/>
                    <a:gd name="T36" fmla="*/ 0 w 5"/>
                    <a:gd name="T37" fmla="*/ 71 h 222"/>
                    <a:gd name="T38" fmla="*/ 5 w 5"/>
                    <a:gd name="T39" fmla="*/ 66 h 222"/>
                    <a:gd name="T40" fmla="*/ 5 w 5"/>
                    <a:gd name="T41" fmla="*/ 80 h 222"/>
                    <a:gd name="T42" fmla="*/ 0 w 5"/>
                    <a:gd name="T43" fmla="*/ 75 h 222"/>
                    <a:gd name="T44" fmla="*/ 5 w 5"/>
                    <a:gd name="T45" fmla="*/ 85 h 222"/>
                    <a:gd name="T46" fmla="*/ 0 w 5"/>
                    <a:gd name="T47" fmla="*/ 89 h 222"/>
                    <a:gd name="T48" fmla="*/ 5 w 5"/>
                    <a:gd name="T49" fmla="*/ 85 h 222"/>
                    <a:gd name="T50" fmla="*/ 5 w 5"/>
                    <a:gd name="T51" fmla="*/ 99 h 222"/>
                    <a:gd name="T52" fmla="*/ 0 w 5"/>
                    <a:gd name="T53" fmla="*/ 94 h 222"/>
                    <a:gd name="T54" fmla="*/ 5 w 5"/>
                    <a:gd name="T55" fmla="*/ 104 h 222"/>
                    <a:gd name="T56" fmla="*/ 0 w 5"/>
                    <a:gd name="T57" fmla="*/ 108 h 222"/>
                    <a:gd name="T58" fmla="*/ 5 w 5"/>
                    <a:gd name="T59" fmla="*/ 104 h 222"/>
                    <a:gd name="T60" fmla="*/ 5 w 5"/>
                    <a:gd name="T61" fmla="*/ 118 h 222"/>
                    <a:gd name="T62" fmla="*/ 0 w 5"/>
                    <a:gd name="T63" fmla="*/ 113 h 222"/>
                    <a:gd name="T64" fmla="*/ 5 w 5"/>
                    <a:gd name="T65" fmla="*/ 122 h 222"/>
                    <a:gd name="T66" fmla="*/ 0 w 5"/>
                    <a:gd name="T67" fmla="*/ 127 h 222"/>
                    <a:gd name="T68" fmla="*/ 5 w 5"/>
                    <a:gd name="T69" fmla="*/ 122 h 222"/>
                    <a:gd name="T70" fmla="*/ 5 w 5"/>
                    <a:gd name="T71" fmla="*/ 137 h 222"/>
                    <a:gd name="T72" fmla="*/ 0 w 5"/>
                    <a:gd name="T73" fmla="*/ 132 h 222"/>
                    <a:gd name="T74" fmla="*/ 5 w 5"/>
                    <a:gd name="T75" fmla="*/ 141 h 222"/>
                    <a:gd name="T76" fmla="*/ 0 w 5"/>
                    <a:gd name="T77" fmla="*/ 146 h 222"/>
                    <a:gd name="T78" fmla="*/ 5 w 5"/>
                    <a:gd name="T79" fmla="*/ 141 h 222"/>
                    <a:gd name="T80" fmla="*/ 5 w 5"/>
                    <a:gd name="T81" fmla="*/ 156 h 222"/>
                    <a:gd name="T82" fmla="*/ 0 w 5"/>
                    <a:gd name="T83" fmla="*/ 151 h 222"/>
                    <a:gd name="T84" fmla="*/ 5 w 5"/>
                    <a:gd name="T85" fmla="*/ 161 h 222"/>
                    <a:gd name="T86" fmla="*/ 0 w 5"/>
                    <a:gd name="T87" fmla="*/ 165 h 222"/>
                    <a:gd name="T88" fmla="*/ 5 w 5"/>
                    <a:gd name="T89" fmla="*/ 161 h 222"/>
                    <a:gd name="T90" fmla="*/ 5 w 5"/>
                    <a:gd name="T91" fmla="*/ 175 h 222"/>
                    <a:gd name="T92" fmla="*/ 0 w 5"/>
                    <a:gd name="T93" fmla="*/ 170 h 222"/>
                    <a:gd name="T94" fmla="*/ 5 w 5"/>
                    <a:gd name="T95" fmla="*/ 180 h 222"/>
                    <a:gd name="T96" fmla="*/ 0 w 5"/>
                    <a:gd name="T97" fmla="*/ 184 h 222"/>
                    <a:gd name="T98" fmla="*/ 5 w 5"/>
                    <a:gd name="T99" fmla="*/ 180 h 222"/>
                    <a:gd name="T100" fmla="*/ 5 w 5"/>
                    <a:gd name="T101" fmla="*/ 194 h 222"/>
                    <a:gd name="T102" fmla="*/ 0 w 5"/>
                    <a:gd name="T103" fmla="*/ 189 h 222"/>
                    <a:gd name="T104" fmla="*/ 5 w 5"/>
                    <a:gd name="T105" fmla="*/ 198 h 222"/>
                    <a:gd name="T106" fmla="*/ 0 w 5"/>
                    <a:gd name="T107" fmla="*/ 203 h 222"/>
                    <a:gd name="T108" fmla="*/ 5 w 5"/>
                    <a:gd name="T109" fmla="*/ 198 h 222"/>
                    <a:gd name="T110" fmla="*/ 5 w 5"/>
                    <a:gd name="T111" fmla="*/ 213 h 222"/>
                    <a:gd name="T112" fmla="*/ 0 w 5"/>
                    <a:gd name="T113" fmla="*/ 208 h 222"/>
                    <a:gd name="T114" fmla="*/ 5 w 5"/>
                    <a:gd name="T115" fmla="*/ 217 h 222"/>
                    <a:gd name="T116" fmla="*/ 0 w 5"/>
                    <a:gd name="T117" fmla="*/ 222 h 222"/>
                    <a:gd name="T118" fmla="*/ 5 w 5"/>
                    <a:gd name="T119" fmla="*/ 217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" h="222">
                      <a:moveTo>
                        <a:pt x="5" y="0"/>
                      </a:moveTo>
                      <a:lnTo>
                        <a:pt x="5" y="4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  <a:moveTo>
                        <a:pt x="5" y="9"/>
                      </a:moveTo>
                      <a:lnTo>
                        <a:pt x="5" y="14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5" y="9"/>
                      </a:lnTo>
                      <a:close/>
                      <a:moveTo>
                        <a:pt x="5" y="19"/>
                      </a:moveTo>
                      <a:lnTo>
                        <a:pt x="5" y="23"/>
                      </a:ln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5" y="19"/>
                      </a:lnTo>
                      <a:close/>
                      <a:moveTo>
                        <a:pt x="5" y="28"/>
                      </a:moveTo>
                      <a:lnTo>
                        <a:pt x="5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5" y="28"/>
                      </a:lnTo>
                      <a:close/>
                      <a:moveTo>
                        <a:pt x="5" y="37"/>
                      </a:moveTo>
                      <a:lnTo>
                        <a:pt x="5" y="42"/>
                      </a:lnTo>
                      <a:lnTo>
                        <a:pt x="0" y="42"/>
                      </a:lnTo>
                      <a:lnTo>
                        <a:pt x="0" y="37"/>
                      </a:lnTo>
                      <a:lnTo>
                        <a:pt x="5" y="37"/>
                      </a:lnTo>
                      <a:close/>
                      <a:moveTo>
                        <a:pt x="5" y="47"/>
                      </a:moveTo>
                      <a:lnTo>
                        <a:pt x="5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5" y="47"/>
                      </a:lnTo>
                      <a:close/>
                      <a:moveTo>
                        <a:pt x="5" y="56"/>
                      </a:moveTo>
                      <a:lnTo>
                        <a:pt x="5" y="61"/>
                      </a:lnTo>
                      <a:lnTo>
                        <a:pt x="0" y="61"/>
                      </a:lnTo>
                      <a:lnTo>
                        <a:pt x="0" y="56"/>
                      </a:lnTo>
                      <a:lnTo>
                        <a:pt x="5" y="56"/>
                      </a:lnTo>
                      <a:close/>
                      <a:moveTo>
                        <a:pt x="5" y="66"/>
                      </a:moveTo>
                      <a:lnTo>
                        <a:pt x="5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5" y="66"/>
                      </a:lnTo>
                      <a:close/>
                      <a:moveTo>
                        <a:pt x="5" y="75"/>
                      </a:moveTo>
                      <a:lnTo>
                        <a:pt x="5" y="80"/>
                      </a:lnTo>
                      <a:lnTo>
                        <a:pt x="0" y="80"/>
                      </a:lnTo>
                      <a:lnTo>
                        <a:pt x="0" y="75"/>
                      </a:lnTo>
                      <a:lnTo>
                        <a:pt x="5" y="75"/>
                      </a:lnTo>
                      <a:close/>
                      <a:moveTo>
                        <a:pt x="5" y="85"/>
                      </a:moveTo>
                      <a:lnTo>
                        <a:pt x="5" y="89"/>
                      </a:lnTo>
                      <a:lnTo>
                        <a:pt x="0" y="89"/>
                      </a:lnTo>
                      <a:lnTo>
                        <a:pt x="0" y="85"/>
                      </a:lnTo>
                      <a:lnTo>
                        <a:pt x="5" y="85"/>
                      </a:lnTo>
                      <a:close/>
                      <a:moveTo>
                        <a:pt x="5" y="94"/>
                      </a:moveTo>
                      <a:lnTo>
                        <a:pt x="5" y="99"/>
                      </a:lnTo>
                      <a:lnTo>
                        <a:pt x="0" y="99"/>
                      </a:lnTo>
                      <a:lnTo>
                        <a:pt x="0" y="94"/>
                      </a:lnTo>
                      <a:lnTo>
                        <a:pt x="5" y="94"/>
                      </a:lnTo>
                      <a:close/>
                      <a:moveTo>
                        <a:pt x="5" y="104"/>
                      </a:moveTo>
                      <a:lnTo>
                        <a:pt x="5" y="108"/>
                      </a:lnTo>
                      <a:lnTo>
                        <a:pt x="0" y="108"/>
                      </a:lnTo>
                      <a:lnTo>
                        <a:pt x="0" y="104"/>
                      </a:lnTo>
                      <a:lnTo>
                        <a:pt x="5" y="104"/>
                      </a:lnTo>
                      <a:close/>
                      <a:moveTo>
                        <a:pt x="5" y="113"/>
                      </a:moveTo>
                      <a:lnTo>
                        <a:pt x="5" y="118"/>
                      </a:lnTo>
                      <a:lnTo>
                        <a:pt x="0" y="118"/>
                      </a:lnTo>
                      <a:lnTo>
                        <a:pt x="0" y="113"/>
                      </a:lnTo>
                      <a:lnTo>
                        <a:pt x="5" y="113"/>
                      </a:lnTo>
                      <a:close/>
                      <a:moveTo>
                        <a:pt x="5" y="122"/>
                      </a:moveTo>
                      <a:lnTo>
                        <a:pt x="5" y="127"/>
                      </a:lnTo>
                      <a:lnTo>
                        <a:pt x="0" y="127"/>
                      </a:lnTo>
                      <a:lnTo>
                        <a:pt x="0" y="122"/>
                      </a:lnTo>
                      <a:lnTo>
                        <a:pt x="5" y="122"/>
                      </a:lnTo>
                      <a:close/>
                      <a:moveTo>
                        <a:pt x="5" y="132"/>
                      </a:moveTo>
                      <a:lnTo>
                        <a:pt x="5" y="137"/>
                      </a:lnTo>
                      <a:lnTo>
                        <a:pt x="0" y="137"/>
                      </a:lnTo>
                      <a:lnTo>
                        <a:pt x="0" y="132"/>
                      </a:lnTo>
                      <a:lnTo>
                        <a:pt x="5" y="132"/>
                      </a:lnTo>
                      <a:close/>
                      <a:moveTo>
                        <a:pt x="5" y="141"/>
                      </a:moveTo>
                      <a:lnTo>
                        <a:pt x="5" y="146"/>
                      </a:lnTo>
                      <a:lnTo>
                        <a:pt x="0" y="146"/>
                      </a:lnTo>
                      <a:lnTo>
                        <a:pt x="0" y="141"/>
                      </a:lnTo>
                      <a:lnTo>
                        <a:pt x="5" y="141"/>
                      </a:lnTo>
                      <a:close/>
                      <a:moveTo>
                        <a:pt x="5" y="151"/>
                      </a:moveTo>
                      <a:lnTo>
                        <a:pt x="5" y="156"/>
                      </a:lnTo>
                      <a:lnTo>
                        <a:pt x="0" y="156"/>
                      </a:lnTo>
                      <a:lnTo>
                        <a:pt x="0" y="151"/>
                      </a:lnTo>
                      <a:lnTo>
                        <a:pt x="5" y="151"/>
                      </a:lnTo>
                      <a:close/>
                      <a:moveTo>
                        <a:pt x="5" y="161"/>
                      </a:moveTo>
                      <a:lnTo>
                        <a:pt x="5" y="165"/>
                      </a:lnTo>
                      <a:lnTo>
                        <a:pt x="0" y="165"/>
                      </a:lnTo>
                      <a:lnTo>
                        <a:pt x="0" y="161"/>
                      </a:lnTo>
                      <a:lnTo>
                        <a:pt x="5" y="161"/>
                      </a:lnTo>
                      <a:close/>
                      <a:moveTo>
                        <a:pt x="5" y="170"/>
                      </a:moveTo>
                      <a:lnTo>
                        <a:pt x="5" y="175"/>
                      </a:lnTo>
                      <a:lnTo>
                        <a:pt x="0" y="175"/>
                      </a:lnTo>
                      <a:lnTo>
                        <a:pt x="0" y="170"/>
                      </a:lnTo>
                      <a:lnTo>
                        <a:pt x="5" y="170"/>
                      </a:lnTo>
                      <a:close/>
                      <a:moveTo>
                        <a:pt x="5" y="180"/>
                      </a:moveTo>
                      <a:lnTo>
                        <a:pt x="5" y="184"/>
                      </a:lnTo>
                      <a:lnTo>
                        <a:pt x="0" y="184"/>
                      </a:lnTo>
                      <a:lnTo>
                        <a:pt x="0" y="180"/>
                      </a:lnTo>
                      <a:lnTo>
                        <a:pt x="5" y="180"/>
                      </a:lnTo>
                      <a:close/>
                      <a:moveTo>
                        <a:pt x="5" y="189"/>
                      </a:moveTo>
                      <a:lnTo>
                        <a:pt x="5" y="194"/>
                      </a:lnTo>
                      <a:lnTo>
                        <a:pt x="0" y="194"/>
                      </a:lnTo>
                      <a:lnTo>
                        <a:pt x="0" y="189"/>
                      </a:lnTo>
                      <a:lnTo>
                        <a:pt x="5" y="189"/>
                      </a:lnTo>
                      <a:close/>
                      <a:moveTo>
                        <a:pt x="5" y="198"/>
                      </a:moveTo>
                      <a:lnTo>
                        <a:pt x="5" y="203"/>
                      </a:lnTo>
                      <a:lnTo>
                        <a:pt x="0" y="203"/>
                      </a:lnTo>
                      <a:lnTo>
                        <a:pt x="0" y="198"/>
                      </a:lnTo>
                      <a:lnTo>
                        <a:pt x="5" y="198"/>
                      </a:lnTo>
                      <a:close/>
                      <a:moveTo>
                        <a:pt x="5" y="208"/>
                      </a:moveTo>
                      <a:lnTo>
                        <a:pt x="5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5" y="208"/>
                      </a:lnTo>
                      <a:close/>
                      <a:moveTo>
                        <a:pt x="5" y="217"/>
                      </a:moveTo>
                      <a:lnTo>
                        <a:pt x="5" y="222"/>
                      </a:lnTo>
                      <a:lnTo>
                        <a:pt x="0" y="222"/>
                      </a:lnTo>
                      <a:lnTo>
                        <a:pt x="0" y="217"/>
                      </a:lnTo>
                      <a:lnTo>
                        <a:pt x="5" y="217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2" name="Freeform 243"/>
                <p:cNvSpPr>
                  <a:spLocks noEditPoints="1"/>
                </p:cNvSpPr>
                <p:nvPr/>
              </p:nvSpPr>
              <p:spPr bwMode="auto">
                <a:xfrm>
                  <a:off x="2613" y="2802"/>
                  <a:ext cx="5" cy="222"/>
                </a:xfrm>
                <a:custGeom>
                  <a:avLst/>
                  <a:gdLst>
                    <a:gd name="T0" fmla="*/ 5 w 5"/>
                    <a:gd name="T1" fmla="*/ 5 h 222"/>
                    <a:gd name="T2" fmla="*/ 0 w 5"/>
                    <a:gd name="T3" fmla="*/ 0 h 222"/>
                    <a:gd name="T4" fmla="*/ 5 w 5"/>
                    <a:gd name="T5" fmla="*/ 9 h 222"/>
                    <a:gd name="T6" fmla="*/ 0 w 5"/>
                    <a:gd name="T7" fmla="*/ 14 h 222"/>
                    <a:gd name="T8" fmla="*/ 5 w 5"/>
                    <a:gd name="T9" fmla="*/ 9 h 222"/>
                    <a:gd name="T10" fmla="*/ 5 w 5"/>
                    <a:gd name="T11" fmla="*/ 23 h 222"/>
                    <a:gd name="T12" fmla="*/ 0 w 5"/>
                    <a:gd name="T13" fmla="*/ 19 h 222"/>
                    <a:gd name="T14" fmla="*/ 5 w 5"/>
                    <a:gd name="T15" fmla="*/ 28 h 222"/>
                    <a:gd name="T16" fmla="*/ 0 w 5"/>
                    <a:gd name="T17" fmla="*/ 33 h 222"/>
                    <a:gd name="T18" fmla="*/ 5 w 5"/>
                    <a:gd name="T19" fmla="*/ 28 h 222"/>
                    <a:gd name="T20" fmla="*/ 5 w 5"/>
                    <a:gd name="T21" fmla="*/ 42 h 222"/>
                    <a:gd name="T22" fmla="*/ 0 w 5"/>
                    <a:gd name="T23" fmla="*/ 38 h 222"/>
                    <a:gd name="T24" fmla="*/ 5 w 5"/>
                    <a:gd name="T25" fmla="*/ 47 h 222"/>
                    <a:gd name="T26" fmla="*/ 0 w 5"/>
                    <a:gd name="T27" fmla="*/ 52 h 222"/>
                    <a:gd name="T28" fmla="*/ 5 w 5"/>
                    <a:gd name="T29" fmla="*/ 47 h 222"/>
                    <a:gd name="T30" fmla="*/ 5 w 5"/>
                    <a:gd name="T31" fmla="*/ 62 h 222"/>
                    <a:gd name="T32" fmla="*/ 0 w 5"/>
                    <a:gd name="T33" fmla="*/ 56 h 222"/>
                    <a:gd name="T34" fmla="*/ 5 w 5"/>
                    <a:gd name="T35" fmla="*/ 66 h 222"/>
                    <a:gd name="T36" fmla="*/ 0 w 5"/>
                    <a:gd name="T37" fmla="*/ 71 h 222"/>
                    <a:gd name="T38" fmla="*/ 5 w 5"/>
                    <a:gd name="T39" fmla="*/ 66 h 222"/>
                    <a:gd name="T40" fmla="*/ 5 w 5"/>
                    <a:gd name="T41" fmla="*/ 80 h 222"/>
                    <a:gd name="T42" fmla="*/ 0 w 5"/>
                    <a:gd name="T43" fmla="*/ 76 h 222"/>
                    <a:gd name="T44" fmla="*/ 5 w 5"/>
                    <a:gd name="T45" fmla="*/ 85 h 222"/>
                    <a:gd name="T46" fmla="*/ 0 w 5"/>
                    <a:gd name="T47" fmla="*/ 90 h 222"/>
                    <a:gd name="T48" fmla="*/ 5 w 5"/>
                    <a:gd name="T49" fmla="*/ 85 h 222"/>
                    <a:gd name="T50" fmla="*/ 5 w 5"/>
                    <a:gd name="T51" fmla="*/ 99 h 222"/>
                    <a:gd name="T52" fmla="*/ 0 w 5"/>
                    <a:gd name="T53" fmla="*/ 95 h 222"/>
                    <a:gd name="T54" fmla="*/ 5 w 5"/>
                    <a:gd name="T55" fmla="*/ 104 h 222"/>
                    <a:gd name="T56" fmla="*/ 0 w 5"/>
                    <a:gd name="T57" fmla="*/ 109 h 222"/>
                    <a:gd name="T58" fmla="*/ 5 w 5"/>
                    <a:gd name="T59" fmla="*/ 104 h 222"/>
                    <a:gd name="T60" fmla="*/ 5 w 5"/>
                    <a:gd name="T61" fmla="*/ 118 h 222"/>
                    <a:gd name="T62" fmla="*/ 0 w 5"/>
                    <a:gd name="T63" fmla="*/ 113 h 222"/>
                    <a:gd name="T64" fmla="*/ 5 w 5"/>
                    <a:gd name="T65" fmla="*/ 123 h 222"/>
                    <a:gd name="T66" fmla="*/ 0 w 5"/>
                    <a:gd name="T67" fmla="*/ 128 h 222"/>
                    <a:gd name="T68" fmla="*/ 5 w 5"/>
                    <a:gd name="T69" fmla="*/ 123 h 222"/>
                    <a:gd name="T70" fmla="*/ 5 w 5"/>
                    <a:gd name="T71" fmla="*/ 137 h 222"/>
                    <a:gd name="T72" fmla="*/ 0 w 5"/>
                    <a:gd name="T73" fmla="*/ 132 h 222"/>
                    <a:gd name="T74" fmla="*/ 5 w 5"/>
                    <a:gd name="T75" fmla="*/ 142 h 222"/>
                    <a:gd name="T76" fmla="*/ 0 w 5"/>
                    <a:gd name="T77" fmla="*/ 146 h 222"/>
                    <a:gd name="T78" fmla="*/ 5 w 5"/>
                    <a:gd name="T79" fmla="*/ 142 h 222"/>
                    <a:gd name="T80" fmla="*/ 5 w 5"/>
                    <a:gd name="T81" fmla="*/ 156 h 222"/>
                    <a:gd name="T82" fmla="*/ 0 w 5"/>
                    <a:gd name="T83" fmla="*/ 151 h 222"/>
                    <a:gd name="T84" fmla="*/ 5 w 5"/>
                    <a:gd name="T85" fmla="*/ 161 h 222"/>
                    <a:gd name="T86" fmla="*/ 0 w 5"/>
                    <a:gd name="T87" fmla="*/ 165 h 222"/>
                    <a:gd name="T88" fmla="*/ 5 w 5"/>
                    <a:gd name="T89" fmla="*/ 161 h 222"/>
                    <a:gd name="T90" fmla="*/ 5 w 5"/>
                    <a:gd name="T91" fmla="*/ 175 h 222"/>
                    <a:gd name="T92" fmla="*/ 0 w 5"/>
                    <a:gd name="T93" fmla="*/ 170 h 222"/>
                    <a:gd name="T94" fmla="*/ 5 w 5"/>
                    <a:gd name="T95" fmla="*/ 180 h 222"/>
                    <a:gd name="T96" fmla="*/ 0 w 5"/>
                    <a:gd name="T97" fmla="*/ 184 h 222"/>
                    <a:gd name="T98" fmla="*/ 5 w 5"/>
                    <a:gd name="T99" fmla="*/ 180 h 222"/>
                    <a:gd name="T100" fmla="*/ 5 w 5"/>
                    <a:gd name="T101" fmla="*/ 194 h 222"/>
                    <a:gd name="T102" fmla="*/ 0 w 5"/>
                    <a:gd name="T103" fmla="*/ 189 h 222"/>
                    <a:gd name="T104" fmla="*/ 5 w 5"/>
                    <a:gd name="T105" fmla="*/ 198 h 222"/>
                    <a:gd name="T106" fmla="*/ 0 w 5"/>
                    <a:gd name="T107" fmla="*/ 203 h 222"/>
                    <a:gd name="T108" fmla="*/ 5 w 5"/>
                    <a:gd name="T109" fmla="*/ 198 h 222"/>
                    <a:gd name="T110" fmla="*/ 5 w 5"/>
                    <a:gd name="T111" fmla="*/ 213 h 222"/>
                    <a:gd name="T112" fmla="*/ 0 w 5"/>
                    <a:gd name="T113" fmla="*/ 208 h 222"/>
                    <a:gd name="T114" fmla="*/ 5 w 5"/>
                    <a:gd name="T115" fmla="*/ 217 h 222"/>
                    <a:gd name="T116" fmla="*/ 0 w 5"/>
                    <a:gd name="T117" fmla="*/ 222 h 222"/>
                    <a:gd name="T118" fmla="*/ 5 w 5"/>
                    <a:gd name="T119" fmla="*/ 217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" h="222">
                      <a:moveTo>
                        <a:pt x="5" y="0"/>
                      </a:move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  <a:moveTo>
                        <a:pt x="5" y="9"/>
                      </a:moveTo>
                      <a:lnTo>
                        <a:pt x="5" y="14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5" y="9"/>
                      </a:lnTo>
                      <a:close/>
                      <a:moveTo>
                        <a:pt x="5" y="19"/>
                      </a:moveTo>
                      <a:lnTo>
                        <a:pt x="5" y="23"/>
                      </a:ln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5" y="19"/>
                      </a:lnTo>
                      <a:close/>
                      <a:moveTo>
                        <a:pt x="5" y="28"/>
                      </a:moveTo>
                      <a:lnTo>
                        <a:pt x="5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5" y="28"/>
                      </a:lnTo>
                      <a:close/>
                      <a:moveTo>
                        <a:pt x="5" y="38"/>
                      </a:moveTo>
                      <a:lnTo>
                        <a:pt x="5" y="42"/>
                      </a:lnTo>
                      <a:lnTo>
                        <a:pt x="0" y="42"/>
                      </a:lnTo>
                      <a:lnTo>
                        <a:pt x="0" y="38"/>
                      </a:lnTo>
                      <a:lnTo>
                        <a:pt x="5" y="38"/>
                      </a:lnTo>
                      <a:close/>
                      <a:moveTo>
                        <a:pt x="5" y="47"/>
                      </a:moveTo>
                      <a:lnTo>
                        <a:pt x="5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5" y="47"/>
                      </a:lnTo>
                      <a:close/>
                      <a:moveTo>
                        <a:pt x="5" y="56"/>
                      </a:moveTo>
                      <a:lnTo>
                        <a:pt x="5" y="62"/>
                      </a:lnTo>
                      <a:lnTo>
                        <a:pt x="0" y="62"/>
                      </a:lnTo>
                      <a:lnTo>
                        <a:pt x="0" y="56"/>
                      </a:lnTo>
                      <a:lnTo>
                        <a:pt x="5" y="56"/>
                      </a:lnTo>
                      <a:close/>
                      <a:moveTo>
                        <a:pt x="5" y="66"/>
                      </a:moveTo>
                      <a:lnTo>
                        <a:pt x="5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5" y="66"/>
                      </a:lnTo>
                      <a:close/>
                      <a:moveTo>
                        <a:pt x="5" y="76"/>
                      </a:moveTo>
                      <a:lnTo>
                        <a:pt x="5" y="80"/>
                      </a:lnTo>
                      <a:lnTo>
                        <a:pt x="0" y="80"/>
                      </a:lnTo>
                      <a:lnTo>
                        <a:pt x="0" y="76"/>
                      </a:lnTo>
                      <a:lnTo>
                        <a:pt x="5" y="76"/>
                      </a:lnTo>
                      <a:close/>
                      <a:moveTo>
                        <a:pt x="5" y="85"/>
                      </a:moveTo>
                      <a:lnTo>
                        <a:pt x="5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5" y="85"/>
                      </a:lnTo>
                      <a:close/>
                      <a:moveTo>
                        <a:pt x="5" y="95"/>
                      </a:moveTo>
                      <a:lnTo>
                        <a:pt x="5" y="99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5" y="95"/>
                      </a:lnTo>
                      <a:close/>
                      <a:moveTo>
                        <a:pt x="5" y="104"/>
                      </a:moveTo>
                      <a:lnTo>
                        <a:pt x="5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5" y="104"/>
                      </a:lnTo>
                      <a:close/>
                      <a:moveTo>
                        <a:pt x="5" y="113"/>
                      </a:moveTo>
                      <a:lnTo>
                        <a:pt x="5" y="118"/>
                      </a:lnTo>
                      <a:lnTo>
                        <a:pt x="0" y="118"/>
                      </a:lnTo>
                      <a:lnTo>
                        <a:pt x="0" y="113"/>
                      </a:lnTo>
                      <a:lnTo>
                        <a:pt x="5" y="113"/>
                      </a:lnTo>
                      <a:close/>
                      <a:moveTo>
                        <a:pt x="5" y="123"/>
                      </a:moveTo>
                      <a:lnTo>
                        <a:pt x="5" y="128"/>
                      </a:lnTo>
                      <a:lnTo>
                        <a:pt x="0" y="128"/>
                      </a:lnTo>
                      <a:lnTo>
                        <a:pt x="0" y="123"/>
                      </a:lnTo>
                      <a:lnTo>
                        <a:pt x="5" y="123"/>
                      </a:lnTo>
                      <a:close/>
                      <a:moveTo>
                        <a:pt x="5" y="132"/>
                      </a:moveTo>
                      <a:lnTo>
                        <a:pt x="5" y="137"/>
                      </a:lnTo>
                      <a:lnTo>
                        <a:pt x="0" y="137"/>
                      </a:lnTo>
                      <a:lnTo>
                        <a:pt x="0" y="132"/>
                      </a:lnTo>
                      <a:lnTo>
                        <a:pt x="5" y="132"/>
                      </a:lnTo>
                      <a:close/>
                      <a:moveTo>
                        <a:pt x="5" y="142"/>
                      </a:moveTo>
                      <a:lnTo>
                        <a:pt x="5" y="146"/>
                      </a:lnTo>
                      <a:lnTo>
                        <a:pt x="0" y="146"/>
                      </a:lnTo>
                      <a:lnTo>
                        <a:pt x="0" y="142"/>
                      </a:lnTo>
                      <a:lnTo>
                        <a:pt x="5" y="142"/>
                      </a:lnTo>
                      <a:close/>
                      <a:moveTo>
                        <a:pt x="5" y="151"/>
                      </a:moveTo>
                      <a:lnTo>
                        <a:pt x="5" y="156"/>
                      </a:lnTo>
                      <a:lnTo>
                        <a:pt x="0" y="156"/>
                      </a:lnTo>
                      <a:lnTo>
                        <a:pt x="0" y="151"/>
                      </a:lnTo>
                      <a:lnTo>
                        <a:pt x="5" y="151"/>
                      </a:lnTo>
                      <a:close/>
                      <a:moveTo>
                        <a:pt x="5" y="161"/>
                      </a:moveTo>
                      <a:lnTo>
                        <a:pt x="5" y="165"/>
                      </a:lnTo>
                      <a:lnTo>
                        <a:pt x="0" y="165"/>
                      </a:lnTo>
                      <a:lnTo>
                        <a:pt x="0" y="161"/>
                      </a:lnTo>
                      <a:lnTo>
                        <a:pt x="5" y="161"/>
                      </a:lnTo>
                      <a:close/>
                      <a:moveTo>
                        <a:pt x="5" y="170"/>
                      </a:moveTo>
                      <a:lnTo>
                        <a:pt x="5" y="175"/>
                      </a:lnTo>
                      <a:lnTo>
                        <a:pt x="0" y="175"/>
                      </a:lnTo>
                      <a:lnTo>
                        <a:pt x="0" y="170"/>
                      </a:lnTo>
                      <a:lnTo>
                        <a:pt x="5" y="170"/>
                      </a:lnTo>
                      <a:close/>
                      <a:moveTo>
                        <a:pt x="5" y="180"/>
                      </a:moveTo>
                      <a:lnTo>
                        <a:pt x="5" y="184"/>
                      </a:lnTo>
                      <a:lnTo>
                        <a:pt x="0" y="184"/>
                      </a:lnTo>
                      <a:lnTo>
                        <a:pt x="0" y="180"/>
                      </a:lnTo>
                      <a:lnTo>
                        <a:pt x="5" y="180"/>
                      </a:lnTo>
                      <a:close/>
                      <a:moveTo>
                        <a:pt x="5" y="189"/>
                      </a:moveTo>
                      <a:lnTo>
                        <a:pt x="5" y="194"/>
                      </a:lnTo>
                      <a:lnTo>
                        <a:pt x="0" y="194"/>
                      </a:lnTo>
                      <a:lnTo>
                        <a:pt x="0" y="189"/>
                      </a:lnTo>
                      <a:lnTo>
                        <a:pt x="5" y="189"/>
                      </a:lnTo>
                      <a:close/>
                      <a:moveTo>
                        <a:pt x="5" y="198"/>
                      </a:moveTo>
                      <a:lnTo>
                        <a:pt x="5" y="203"/>
                      </a:lnTo>
                      <a:lnTo>
                        <a:pt x="0" y="203"/>
                      </a:lnTo>
                      <a:lnTo>
                        <a:pt x="0" y="198"/>
                      </a:lnTo>
                      <a:lnTo>
                        <a:pt x="5" y="198"/>
                      </a:lnTo>
                      <a:close/>
                      <a:moveTo>
                        <a:pt x="5" y="208"/>
                      </a:moveTo>
                      <a:lnTo>
                        <a:pt x="5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5" y="208"/>
                      </a:lnTo>
                      <a:close/>
                      <a:moveTo>
                        <a:pt x="5" y="217"/>
                      </a:moveTo>
                      <a:lnTo>
                        <a:pt x="5" y="222"/>
                      </a:lnTo>
                      <a:lnTo>
                        <a:pt x="0" y="222"/>
                      </a:lnTo>
                      <a:lnTo>
                        <a:pt x="0" y="217"/>
                      </a:lnTo>
                      <a:lnTo>
                        <a:pt x="5" y="217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3" name="Freeform 244"/>
                <p:cNvSpPr>
                  <a:spLocks noEditPoints="1"/>
                </p:cNvSpPr>
                <p:nvPr/>
              </p:nvSpPr>
              <p:spPr bwMode="auto">
                <a:xfrm>
                  <a:off x="2613" y="3029"/>
                  <a:ext cx="5" cy="222"/>
                </a:xfrm>
                <a:custGeom>
                  <a:avLst/>
                  <a:gdLst>
                    <a:gd name="T0" fmla="*/ 5 w 5"/>
                    <a:gd name="T1" fmla="*/ 4 h 222"/>
                    <a:gd name="T2" fmla="*/ 0 w 5"/>
                    <a:gd name="T3" fmla="*/ 0 h 222"/>
                    <a:gd name="T4" fmla="*/ 5 w 5"/>
                    <a:gd name="T5" fmla="*/ 9 h 222"/>
                    <a:gd name="T6" fmla="*/ 0 w 5"/>
                    <a:gd name="T7" fmla="*/ 14 h 222"/>
                    <a:gd name="T8" fmla="*/ 5 w 5"/>
                    <a:gd name="T9" fmla="*/ 9 h 222"/>
                    <a:gd name="T10" fmla="*/ 5 w 5"/>
                    <a:gd name="T11" fmla="*/ 23 h 222"/>
                    <a:gd name="T12" fmla="*/ 0 w 5"/>
                    <a:gd name="T13" fmla="*/ 19 h 222"/>
                    <a:gd name="T14" fmla="*/ 5 w 5"/>
                    <a:gd name="T15" fmla="*/ 28 h 222"/>
                    <a:gd name="T16" fmla="*/ 0 w 5"/>
                    <a:gd name="T17" fmla="*/ 33 h 222"/>
                    <a:gd name="T18" fmla="*/ 5 w 5"/>
                    <a:gd name="T19" fmla="*/ 28 h 222"/>
                    <a:gd name="T20" fmla="*/ 5 w 5"/>
                    <a:gd name="T21" fmla="*/ 42 h 222"/>
                    <a:gd name="T22" fmla="*/ 0 w 5"/>
                    <a:gd name="T23" fmla="*/ 37 h 222"/>
                    <a:gd name="T24" fmla="*/ 5 w 5"/>
                    <a:gd name="T25" fmla="*/ 47 h 222"/>
                    <a:gd name="T26" fmla="*/ 0 w 5"/>
                    <a:gd name="T27" fmla="*/ 52 h 222"/>
                    <a:gd name="T28" fmla="*/ 5 w 5"/>
                    <a:gd name="T29" fmla="*/ 47 h 222"/>
                    <a:gd name="T30" fmla="*/ 5 w 5"/>
                    <a:gd name="T31" fmla="*/ 61 h 222"/>
                    <a:gd name="T32" fmla="*/ 0 w 5"/>
                    <a:gd name="T33" fmla="*/ 56 h 222"/>
                    <a:gd name="T34" fmla="*/ 5 w 5"/>
                    <a:gd name="T35" fmla="*/ 66 h 222"/>
                    <a:gd name="T36" fmla="*/ 0 w 5"/>
                    <a:gd name="T37" fmla="*/ 71 h 222"/>
                    <a:gd name="T38" fmla="*/ 5 w 5"/>
                    <a:gd name="T39" fmla="*/ 66 h 222"/>
                    <a:gd name="T40" fmla="*/ 5 w 5"/>
                    <a:gd name="T41" fmla="*/ 80 h 222"/>
                    <a:gd name="T42" fmla="*/ 0 w 5"/>
                    <a:gd name="T43" fmla="*/ 75 h 222"/>
                    <a:gd name="T44" fmla="*/ 5 w 5"/>
                    <a:gd name="T45" fmla="*/ 85 h 222"/>
                    <a:gd name="T46" fmla="*/ 0 w 5"/>
                    <a:gd name="T47" fmla="*/ 90 h 222"/>
                    <a:gd name="T48" fmla="*/ 5 w 5"/>
                    <a:gd name="T49" fmla="*/ 85 h 222"/>
                    <a:gd name="T50" fmla="*/ 5 w 5"/>
                    <a:gd name="T51" fmla="*/ 99 h 222"/>
                    <a:gd name="T52" fmla="*/ 0 w 5"/>
                    <a:gd name="T53" fmla="*/ 94 h 222"/>
                    <a:gd name="T54" fmla="*/ 5 w 5"/>
                    <a:gd name="T55" fmla="*/ 104 h 222"/>
                    <a:gd name="T56" fmla="*/ 0 w 5"/>
                    <a:gd name="T57" fmla="*/ 109 h 222"/>
                    <a:gd name="T58" fmla="*/ 5 w 5"/>
                    <a:gd name="T59" fmla="*/ 104 h 222"/>
                    <a:gd name="T60" fmla="*/ 5 w 5"/>
                    <a:gd name="T61" fmla="*/ 118 h 222"/>
                    <a:gd name="T62" fmla="*/ 0 w 5"/>
                    <a:gd name="T63" fmla="*/ 113 h 222"/>
                    <a:gd name="T64" fmla="*/ 5 w 5"/>
                    <a:gd name="T65" fmla="*/ 123 h 222"/>
                    <a:gd name="T66" fmla="*/ 0 w 5"/>
                    <a:gd name="T67" fmla="*/ 128 h 222"/>
                    <a:gd name="T68" fmla="*/ 5 w 5"/>
                    <a:gd name="T69" fmla="*/ 123 h 222"/>
                    <a:gd name="T70" fmla="*/ 5 w 5"/>
                    <a:gd name="T71" fmla="*/ 137 h 222"/>
                    <a:gd name="T72" fmla="*/ 0 w 5"/>
                    <a:gd name="T73" fmla="*/ 133 h 222"/>
                    <a:gd name="T74" fmla="*/ 5 w 5"/>
                    <a:gd name="T75" fmla="*/ 142 h 222"/>
                    <a:gd name="T76" fmla="*/ 0 w 5"/>
                    <a:gd name="T77" fmla="*/ 147 h 222"/>
                    <a:gd name="T78" fmla="*/ 5 w 5"/>
                    <a:gd name="T79" fmla="*/ 142 h 222"/>
                    <a:gd name="T80" fmla="*/ 5 w 5"/>
                    <a:gd name="T81" fmla="*/ 156 h 222"/>
                    <a:gd name="T82" fmla="*/ 0 w 5"/>
                    <a:gd name="T83" fmla="*/ 152 h 222"/>
                    <a:gd name="T84" fmla="*/ 5 w 5"/>
                    <a:gd name="T85" fmla="*/ 161 h 222"/>
                    <a:gd name="T86" fmla="*/ 0 w 5"/>
                    <a:gd name="T87" fmla="*/ 166 h 222"/>
                    <a:gd name="T88" fmla="*/ 5 w 5"/>
                    <a:gd name="T89" fmla="*/ 161 h 222"/>
                    <a:gd name="T90" fmla="*/ 5 w 5"/>
                    <a:gd name="T91" fmla="*/ 175 h 222"/>
                    <a:gd name="T92" fmla="*/ 0 w 5"/>
                    <a:gd name="T93" fmla="*/ 170 h 222"/>
                    <a:gd name="T94" fmla="*/ 5 w 5"/>
                    <a:gd name="T95" fmla="*/ 180 h 222"/>
                    <a:gd name="T96" fmla="*/ 0 w 5"/>
                    <a:gd name="T97" fmla="*/ 185 h 222"/>
                    <a:gd name="T98" fmla="*/ 5 w 5"/>
                    <a:gd name="T99" fmla="*/ 180 h 222"/>
                    <a:gd name="T100" fmla="*/ 5 w 5"/>
                    <a:gd name="T101" fmla="*/ 194 h 222"/>
                    <a:gd name="T102" fmla="*/ 0 w 5"/>
                    <a:gd name="T103" fmla="*/ 189 h 222"/>
                    <a:gd name="T104" fmla="*/ 5 w 5"/>
                    <a:gd name="T105" fmla="*/ 199 h 222"/>
                    <a:gd name="T106" fmla="*/ 0 w 5"/>
                    <a:gd name="T107" fmla="*/ 204 h 222"/>
                    <a:gd name="T108" fmla="*/ 5 w 5"/>
                    <a:gd name="T109" fmla="*/ 199 h 222"/>
                    <a:gd name="T110" fmla="*/ 5 w 5"/>
                    <a:gd name="T111" fmla="*/ 213 h 222"/>
                    <a:gd name="T112" fmla="*/ 0 w 5"/>
                    <a:gd name="T113" fmla="*/ 208 h 222"/>
                    <a:gd name="T114" fmla="*/ 5 w 5"/>
                    <a:gd name="T115" fmla="*/ 218 h 222"/>
                    <a:gd name="T116" fmla="*/ 0 w 5"/>
                    <a:gd name="T117" fmla="*/ 222 h 222"/>
                    <a:gd name="T118" fmla="*/ 5 w 5"/>
                    <a:gd name="T119" fmla="*/ 218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" h="222">
                      <a:moveTo>
                        <a:pt x="5" y="0"/>
                      </a:moveTo>
                      <a:lnTo>
                        <a:pt x="5" y="4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  <a:moveTo>
                        <a:pt x="5" y="9"/>
                      </a:moveTo>
                      <a:lnTo>
                        <a:pt x="5" y="14"/>
                      </a:lnTo>
                      <a:lnTo>
                        <a:pt x="0" y="14"/>
                      </a:lnTo>
                      <a:lnTo>
                        <a:pt x="0" y="9"/>
                      </a:lnTo>
                      <a:lnTo>
                        <a:pt x="5" y="9"/>
                      </a:lnTo>
                      <a:close/>
                      <a:moveTo>
                        <a:pt x="5" y="19"/>
                      </a:moveTo>
                      <a:lnTo>
                        <a:pt x="5" y="23"/>
                      </a:lnTo>
                      <a:lnTo>
                        <a:pt x="0" y="23"/>
                      </a:lnTo>
                      <a:lnTo>
                        <a:pt x="0" y="19"/>
                      </a:lnTo>
                      <a:lnTo>
                        <a:pt x="5" y="19"/>
                      </a:lnTo>
                      <a:close/>
                      <a:moveTo>
                        <a:pt x="5" y="28"/>
                      </a:moveTo>
                      <a:lnTo>
                        <a:pt x="5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5" y="28"/>
                      </a:lnTo>
                      <a:close/>
                      <a:moveTo>
                        <a:pt x="5" y="37"/>
                      </a:moveTo>
                      <a:lnTo>
                        <a:pt x="5" y="42"/>
                      </a:lnTo>
                      <a:lnTo>
                        <a:pt x="0" y="42"/>
                      </a:lnTo>
                      <a:lnTo>
                        <a:pt x="0" y="37"/>
                      </a:lnTo>
                      <a:lnTo>
                        <a:pt x="5" y="37"/>
                      </a:lnTo>
                      <a:close/>
                      <a:moveTo>
                        <a:pt x="5" y="47"/>
                      </a:moveTo>
                      <a:lnTo>
                        <a:pt x="5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5" y="47"/>
                      </a:lnTo>
                      <a:close/>
                      <a:moveTo>
                        <a:pt x="5" y="56"/>
                      </a:moveTo>
                      <a:lnTo>
                        <a:pt x="5" y="61"/>
                      </a:lnTo>
                      <a:lnTo>
                        <a:pt x="0" y="61"/>
                      </a:lnTo>
                      <a:lnTo>
                        <a:pt x="0" y="56"/>
                      </a:lnTo>
                      <a:lnTo>
                        <a:pt x="5" y="56"/>
                      </a:lnTo>
                      <a:close/>
                      <a:moveTo>
                        <a:pt x="5" y="66"/>
                      </a:moveTo>
                      <a:lnTo>
                        <a:pt x="5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5" y="66"/>
                      </a:lnTo>
                      <a:close/>
                      <a:moveTo>
                        <a:pt x="5" y="75"/>
                      </a:moveTo>
                      <a:lnTo>
                        <a:pt x="5" y="80"/>
                      </a:lnTo>
                      <a:lnTo>
                        <a:pt x="0" y="80"/>
                      </a:lnTo>
                      <a:lnTo>
                        <a:pt x="0" y="75"/>
                      </a:lnTo>
                      <a:lnTo>
                        <a:pt x="5" y="75"/>
                      </a:lnTo>
                      <a:close/>
                      <a:moveTo>
                        <a:pt x="5" y="85"/>
                      </a:moveTo>
                      <a:lnTo>
                        <a:pt x="5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5" y="85"/>
                      </a:lnTo>
                      <a:close/>
                      <a:moveTo>
                        <a:pt x="5" y="94"/>
                      </a:moveTo>
                      <a:lnTo>
                        <a:pt x="5" y="99"/>
                      </a:lnTo>
                      <a:lnTo>
                        <a:pt x="0" y="99"/>
                      </a:lnTo>
                      <a:lnTo>
                        <a:pt x="0" y="94"/>
                      </a:lnTo>
                      <a:lnTo>
                        <a:pt x="5" y="94"/>
                      </a:lnTo>
                      <a:close/>
                      <a:moveTo>
                        <a:pt x="5" y="104"/>
                      </a:moveTo>
                      <a:lnTo>
                        <a:pt x="5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5" y="104"/>
                      </a:lnTo>
                      <a:close/>
                      <a:moveTo>
                        <a:pt x="5" y="113"/>
                      </a:moveTo>
                      <a:lnTo>
                        <a:pt x="5" y="118"/>
                      </a:lnTo>
                      <a:lnTo>
                        <a:pt x="0" y="118"/>
                      </a:lnTo>
                      <a:lnTo>
                        <a:pt x="0" y="113"/>
                      </a:lnTo>
                      <a:lnTo>
                        <a:pt x="5" y="113"/>
                      </a:lnTo>
                      <a:close/>
                      <a:moveTo>
                        <a:pt x="5" y="123"/>
                      </a:moveTo>
                      <a:lnTo>
                        <a:pt x="5" y="128"/>
                      </a:lnTo>
                      <a:lnTo>
                        <a:pt x="0" y="128"/>
                      </a:lnTo>
                      <a:lnTo>
                        <a:pt x="0" y="123"/>
                      </a:lnTo>
                      <a:lnTo>
                        <a:pt x="5" y="123"/>
                      </a:lnTo>
                      <a:close/>
                      <a:moveTo>
                        <a:pt x="5" y="133"/>
                      </a:moveTo>
                      <a:lnTo>
                        <a:pt x="5" y="137"/>
                      </a:lnTo>
                      <a:lnTo>
                        <a:pt x="0" y="137"/>
                      </a:lnTo>
                      <a:lnTo>
                        <a:pt x="0" y="133"/>
                      </a:lnTo>
                      <a:lnTo>
                        <a:pt x="5" y="133"/>
                      </a:lnTo>
                      <a:close/>
                      <a:moveTo>
                        <a:pt x="5" y="142"/>
                      </a:moveTo>
                      <a:lnTo>
                        <a:pt x="5" y="147"/>
                      </a:lnTo>
                      <a:lnTo>
                        <a:pt x="0" y="147"/>
                      </a:lnTo>
                      <a:lnTo>
                        <a:pt x="0" y="142"/>
                      </a:lnTo>
                      <a:lnTo>
                        <a:pt x="5" y="142"/>
                      </a:lnTo>
                      <a:close/>
                      <a:moveTo>
                        <a:pt x="5" y="152"/>
                      </a:moveTo>
                      <a:lnTo>
                        <a:pt x="5" y="156"/>
                      </a:lnTo>
                      <a:lnTo>
                        <a:pt x="0" y="156"/>
                      </a:lnTo>
                      <a:lnTo>
                        <a:pt x="0" y="152"/>
                      </a:lnTo>
                      <a:lnTo>
                        <a:pt x="5" y="152"/>
                      </a:lnTo>
                      <a:close/>
                      <a:moveTo>
                        <a:pt x="5" y="161"/>
                      </a:moveTo>
                      <a:lnTo>
                        <a:pt x="5" y="166"/>
                      </a:lnTo>
                      <a:lnTo>
                        <a:pt x="0" y="166"/>
                      </a:lnTo>
                      <a:lnTo>
                        <a:pt x="0" y="161"/>
                      </a:lnTo>
                      <a:lnTo>
                        <a:pt x="5" y="161"/>
                      </a:lnTo>
                      <a:close/>
                      <a:moveTo>
                        <a:pt x="5" y="170"/>
                      </a:moveTo>
                      <a:lnTo>
                        <a:pt x="5" y="175"/>
                      </a:lnTo>
                      <a:lnTo>
                        <a:pt x="0" y="175"/>
                      </a:lnTo>
                      <a:lnTo>
                        <a:pt x="0" y="170"/>
                      </a:lnTo>
                      <a:lnTo>
                        <a:pt x="5" y="170"/>
                      </a:lnTo>
                      <a:close/>
                      <a:moveTo>
                        <a:pt x="5" y="180"/>
                      </a:moveTo>
                      <a:lnTo>
                        <a:pt x="5" y="185"/>
                      </a:lnTo>
                      <a:lnTo>
                        <a:pt x="0" y="185"/>
                      </a:lnTo>
                      <a:lnTo>
                        <a:pt x="0" y="180"/>
                      </a:lnTo>
                      <a:lnTo>
                        <a:pt x="5" y="180"/>
                      </a:lnTo>
                      <a:close/>
                      <a:moveTo>
                        <a:pt x="5" y="189"/>
                      </a:moveTo>
                      <a:lnTo>
                        <a:pt x="5" y="194"/>
                      </a:lnTo>
                      <a:lnTo>
                        <a:pt x="0" y="194"/>
                      </a:lnTo>
                      <a:lnTo>
                        <a:pt x="0" y="189"/>
                      </a:lnTo>
                      <a:lnTo>
                        <a:pt x="5" y="189"/>
                      </a:lnTo>
                      <a:close/>
                      <a:moveTo>
                        <a:pt x="5" y="199"/>
                      </a:moveTo>
                      <a:lnTo>
                        <a:pt x="5" y="204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5" y="199"/>
                      </a:lnTo>
                      <a:close/>
                      <a:moveTo>
                        <a:pt x="5" y="208"/>
                      </a:moveTo>
                      <a:lnTo>
                        <a:pt x="5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5" y="208"/>
                      </a:lnTo>
                      <a:close/>
                      <a:moveTo>
                        <a:pt x="5" y="218"/>
                      </a:moveTo>
                      <a:lnTo>
                        <a:pt x="5" y="222"/>
                      </a:lnTo>
                      <a:lnTo>
                        <a:pt x="0" y="222"/>
                      </a:lnTo>
                      <a:lnTo>
                        <a:pt x="0" y="218"/>
                      </a:lnTo>
                      <a:lnTo>
                        <a:pt x="5" y="218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4" name="Freeform 245"/>
                <p:cNvSpPr>
                  <a:spLocks noEditPoints="1"/>
                </p:cNvSpPr>
                <p:nvPr/>
              </p:nvSpPr>
              <p:spPr bwMode="auto">
                <a:xfrm>
                  <a:off x="2613" y="3256"/>
                  <a:ext cx="5" cy="268"/>
                </a:xfrm>
                <a:custGeom>
                  <a:avLst/>
                  <a:gdLst>
                    <a:gd name="T0" fmla="*/ 0 w 5"/>
                    <a:gd name="T1" fmla="*/ 5 h 268"/>
                    <a:gd name="T2" fmla="*/ 5 w 5"/>
                    <a:gd name="T3" fmla="*/ 10 h 268"/>
                    <a:gd name="T4" fmla="*/ 0 w 5"/>
                    <a:gd name="T5" fmla="*/ 10 h 268"/>
                    <a:gd name="T6" fmla="*/ 5 w 5"/>
                    <a:gd name="T7" fmla="*/ 24 h 268"/>
                    <a:gd name="T8" fmla="*/ 5 w 5"/>
                    <a:gd name="T9" fmla="*/ 19 h 268"/>
                    <a:gd name="T10" fmla="*/ 0 w 5"/>
                    <a:gd name="T11" fmla="*/ 33 h 268"/>
                    <a:gd name="T12" fmla="*/ 5 w 5"/>
                    <a:gd name="T13" fmla="*/ 38 h 268"/>
                    <a:gd name="T14" fmla="*/ 0 w 5"/>
                    <a:gd name="T15" fmla="*/ 38 h 268"/>
                    <a:gd name="T16" fmla="*/ 5 w 5"/>
                    <a:gd name="T17" fmla="*/ 52 h 268"/>
                    <a:gd name="T18" fmla="*/ 5 w 5"/>
                    <a:gd name="T19" fmla="*/ 47 h 268"/>
                    <a:gd name="T20" fmla="*/ 0 w 5"/>
                    <a:gd name="T21" fmla="*/ 62 h 268"/>
                    <a:gd name="T22" fmla="*/ 5 w 5"/>
                    <a:gd name="T23" fmla="*/ 66 h 268"/>
                    <a:gd name="T24" fmla="*/ 0 w 5"/>
                    <a:gd name="T25" fmla="*/ 66 h 268"/>
                    <a:gd name="T26" fmla="*/ 5 w 5"/>
                    <a:gd name="T27" fmla="*/ 80 h 268"/>
                    <a:gd name="T28" fmla="*/ 5 w 5"/>
                    <a:gd name="T29" fmla="*/ 76 h 268"/>
                    <a:gd name="T30" fmla="*/ 0 w 5"/>
                    <a:gd name="T31" fmla="*/ 90 h 268"/>
                    <a:gd name="T32" fmla="*/ 5 w 5"/>
                    <a:gd name="T33" fmla="*/ 95 h 268"/>
                    <a:gd name="T34" fmla="*/ 0 w 5"/>
                    <a:gd name="T35" fmla="*/ 95 h 268"/>
                    <a:gd name="T36" fmla="*/ 5 w 5"/>
                    <a:gd name="T37" fmla="*/ 109 h 268"/>
                    <a:gd name="T38" fmla="*/ 5 w 5"/>
                    <a:gd name="T39" fmla="*/ 104 h 268"/>
                    <a:gd name="T40" fmla="*/ 0 w 5"/>
                    <a:gd name="T41" fmla="*/ 118 h 268"/>
                    <a:gd name="T42" fmla="*/ 5 w 5"/>
                    <a:gd name="T43" fmla="*/ 123 h 268"/>
                    <a:gd name="T44" fmla="*/ 0 w 5"/>
                    <a:gd name="T45" fmla="*/ 123 h 268"/>
                    <a:gd name="T46" fmla="*/ 5 w 5"/>
                    <a:gd name="T47" fmla="*/ 137 h 268"/>
                    <a:gd name="T48" fmla="*/ 5 w 5"/>
                    <a:gd name="T49" fmla="*/ 132 h 268"/>
                    <a:gd name="T50" fmla="*/ 0 w 5"/>
                    <a:gd name="T51" fmla="*/ 146 h 268"/>
                    <a:gd name="T52" fmla="*/ 5 w 5"/>
                    <a:gd name="T53" fmla="*/ 151 h 268"/>
                    <a:gd name="T54" fmla="*/ 0 w 5"/>
                    <a:gd name="T55" fmla="*/ 151 h 268"/>
                    <a:gd name="T56" fmla="*/ 5 w 5"/>
                    <a:gd name="T57" fmla="*/ 165 h 268"/>
                    <a:gd name="T58" fmla="*/ 5 w 5"/>
                    <a:gd name="T59" fmla="*/ 161 h 268"/>
                    <a:gd name="T60" fmla="*/ 0 w 5"/>
                    <a:gd name="T61" fmla="*/ 175 h 268"/>
                    <a:gd name="T62" fmla="*/ 5 w 5"/>
                    <a:gd name="T63" fmla="*/ 180 h 268"/>
                    <a:gd name="T64" fmla="*/ 0 w 5"/>
                    <a:gd name="T65" fmla="*/ 180 h 268"/>
                    <a:gd name="T66" fmla="*/ 5 w 5"/>
                    <a:gd name="T67" fmla="*/ 194 h 268"/>
                    <a:gd name="T68" fmla="*/ 5 w 5"/>
                    <a:gd name="T69" fmla="*/ 189 h 268"/>
                    <a:gd name="T70" fmla="*/ 0 w 5"/>
                    <a:gd name="T71" fmla="*/ 204 h 268"/>
                    <a:gd name="T72" fmla="*/ 5 w 5"/>
                    <a:gd name="T73" fmla="*/ 208 h 268"/>
                    <a:gd name="T74" fmla="*/ 0 w 5"/>
                    <a:gd name="T75" fmla="*/ 208 h 268"/>
                    <a:gd name="T76" fmla="*/ 5 w 5"/>
                    <a:gd name="T77" fmla="*/ 223 h 268"/>
                    <a:gd name="T78" fmla="*/ 5 w 5"/>
                    <a:gd name="T79" fmla="*/ 218 h 268"/>
                    <a:gd name="T80" fmla="*/ 0 w 5"/>
                    <a:gd name="T81" fmla="*/ 232 h 268"/>
                    <a:gd name="T82" fmla="*/ 5 w 5"/>
                    <a:gd name="T83" fmla="*/ 237 h 268"/>
                    <a:gd name="T84" fmla="*/ 0 w 5"/>
                    <a:gd name="T85" fmla="*/ 237 h 268"/>
                    <a:gd name="T86" fmla="*/ 5 w 5"/>
                    <a:gd name="T87" fmla="*/ 251 h 268"/>
                    <a:gd name="T88" fmla="*/ 5 w 5"/>
                    <a:gd name="T89" fmla="*/ 246 h 268"/>
                    <a:gd name="T90" fmla="*/ 0 w 5"/>
                    <a:gd name="T91" fmla="*/ 261 h 268"/>
                    <a:gd name="T92" fmla="*/ 5 w 5"/>
                    <a:gd name="T93" fmla="*/ 265 h 268"/>
                    <a:gd name="T94" fmla="*/ 0 w 5"/>
                    <a:gd name="T95" fmla="*/ 265 h 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5" h="268">
                      <a:moveTo>
                        <a:pt x="5" y="0"/>
                      </a:moveTo>
                      <a:lnTo>
                        <a:pt x="5" y="5"/>
                      </a:lnTo>
                      <a:lnTo>
                        <a:pt x="0" y="5"/>
                      </a:lnTo>
                      <a:lnTo>
                        <a:pt x="0" y="0"/>
                      </a:lnTo>
                      <a:lnTo>
                        <a:pt x="5" y="0"/>
                      </a:lnTo>
                      <a:close/>
                      <a:moveTo>
                        <a:pt x="5" y="10"/>
                      </a:moveTo>
                      <a:lnTo>
                        <a:pt x="5" y="14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5" y="10"/>
                      </a:lnTo>
                      <a:close/>
                      <a:moveTo>
                        <a:pt x="5" y="19"/>
                      </a:moveTo>
                      <a:lnTo>
                        <a:pt x="5" y="24"/>
                      </a:lnTo>
                      <a:lnTo>
                        <a:pt x="0" y="24"/>
                      </a:lnTo>
                      <a:lnTo>
                        <a:pt x="0" y="19"/>
                      </a:lnTo>
                      <a:lnTo>
                        <a:pt x="5" y="19"/>
                      </a:lnTo>
                      <a:close/>
                      <a:moveTo>
                        <a:pt x="5" y="28"/>
                      </a:moveTo>
                      <a:lnTo>
                        <a:pt x="5" y="33"/>
                      </a:lnTo>
                      <a:lnTo>
                        <a:pt x="0" y="33"/>
                      </a:lnTo>
                      <a:lnTo>
                        <a:pt x="0" y="28"/>
                      </a:lnTo>
                      <a:lnTo>
                        <a:pt x="5" y="28"/>
                      </a:lnTo>
                      <a:close/>
                      <a:moveTo>
                        <a:pt x="5" y="38"/>
                      </a:moveTo>
                      <a:lnTo>
                        <a:pt x="5" y="43"/>
                      </a:lnTo>
                      <a:lnTo>
                        <a:pt x="0" y="43"/>
                      </a:lnTo>
                      <a:lnTo>
                        <a:pt x="0" y="38"/>
                      </a:lnTo>
                      <a:lnTo>
                        <a:pt x="5" y="38"/>
                      </a:lnTo>
                      <a:close/>
                      <a:moveTo>
                        <a:pt x="5" y="47"/>
                      </a:moveTo>
                      <a:lnTo>
                        <a:pt x="5" y="52"/>
                      </a:lnTo>
                      <a:lnTo>
                        <a:pt x="0" y="52"/>
                      </a:lnTo>
                      <a:lnTo>
                        <a:pt x="0" y="47"/>
                      </a:lnTo>
                      <a:lnTo>
                        <a:pt x="5" y="47"/>
                      </a:lnTo>
                      <a:close/>
                      <a:moveTo>
                        <a:pt x="5" y="57"/>
                      </a:moveTo>
                      <a:lnTo>
                        <a:pt x="5" y="62"/>
                      </a:lnTo>
                      <a:lnTo>
                        <a:pt x="0" y="62"/>
                      </a:lnTo>
                      <a:lnTo>
                        <a:pt x="0" y="57"/>
                      </a:lnTo>
                      <a:lnTo>
                        <a:pt x="5" y="57"/>
                      </a:lnTo>
                      <a:close/>
                      <a:moveTo>
                        <a:pt x="5" y="66"/>
                      </a:moveTo>
                      <a:lnTo>
                        <a:pt x="5" y="7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5" y="66"/>
                      </a:lnTo>
                      <a:close/>
                      <a:moveTo>
                        <a:pt x="5" y="76"/>
                      </a:moveTo>
                      <a:lnTo>
                        <a:pt x="5" y="80"/>
                      </a:lnTo>
                      <a:lnTo>
                        <a:pt x="0" y="80"/>
                      </a:lnTo>
                      <a:lnTo>
                        <a:pt x="0" y="76"/>
                      </a:lnTo>
                      <a:lnTo>
                        <a:pt x="5" y="76"/>
                      </a:lnTo>
                      <a:close/>
                      <a:moveTo>
                        <a:pt x="5" y="85"/>
                      </a:moveTo>
                      <a:lnTo>
                        <a:pt x="5" y="90"/>
                      </a:lnTo>
                      <a:lnTo>
                        <a:pt x="0" y="90"/>
                      </a:lnTo>
                      <a:lnTo>
                        <a:pt x="0" y="85"/>
                      </a:lnTo>
                      <a:lnTo>
                        <a:pt x="5" y="85"/>
                      </a:lnTo>
                      <a:close/>
                      <a:moveTo>
                        <a:pt x="5" y="95"/>
                      </a:moveTo>
                      <a:lnTo>
                        <a:pt x="5" y="99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5" y="95"/>
                      </a:lnTo>
                      <a:close/>
                      <a:moveTo>
                        <a:pt x="5" y="104"/>
                      </a:moveTo>
                      <a:lnTo>
                        <a:pt x="5" y="109"/>
                      </a:lnTo>
                      <a:lnTo>
                        <a:pt x="0" y="109"/>
                      </a:lnTo>
                      <a:lnTo>
                        <a:pt x="0" y="104"/>
                      </a:lnTo>
                      <a:lnTo>
                        <a:pt x="5" y="104"/>
                      </a:lnTo>
                      <a:close/>
                      <a:moveTo>
                        <a:pt x="5" y="113"/>
                      </a:moveTo>
                      <a:lnTo>
                        <a:pt x="5" y="118"/>
                      </a:lnTo>
                      <a:lnTo>
                        <a:pt x="0" y="118"/>
                      </a:lnTo>
                      <a:lnTo>
                        <a:pt x="0" y="113"/>
                      </a:lnTo>
                      <a:lnTo>
                        <a:pt x="5" y="113"/>
                      </a:lnTo>
                      <a:close/>
                      <a:moveTo>
                        <a:pt x="5" y="123"/>
                      </a:moveTo>
                      <a:lnTo>
                        <a:pt x="5" y="128"/>
                      </a:lnTo>
                      <a:lnTo>
                        <a:pt x="0" y="128"/>
                      </a:lnTo>
                      <a:lnTo>
                        <a:pt x="0" y="123"/>
                      </a:lnTo>
                      <a:lnTo>
                        <a:pt x="5" y="123"/>
                      </a:lnTo>
                      <a:close/>
                      <a:moveTo>
                        <a:pt x="5" y="132"/>
                      </a:moveTo>
                      <a:lnTo>
                        <a:pt x="5" y="137"/>
                      </a:lnTo>
                      <a:lnTo>
                        <a:pt x="0" y="137"/>
                      </a:lnTo>
                      <a:lnTo>
                        <a:pt x="0" y="132"/>
                      </a:lnTo>
                      <a:lnTo>
                        <a:pt x="5" y="132"/>
                      </a:lnTo>
                      <a:close/>
                      <a:moveTo>
                        <a:pt x="5" y="142"/>
                      </a:moveTo>
                      <a:lnTo>
                        <a:pt x="5" y="146"/>
                      </a:lnTo>
                      <a:lnTo>
                        <a:pt x="0" y="146"/>
                      </a:lnTo>
                      <a:lnTo>
                        <a:pt x="0" y="142"/>
                      </a:lnTo>
                      <a:lnTo>
                        <a:pt x="5" y="142"/>
                      </a:lnTo>
                      <a:close/>
                      <a:moveTo>
                        <a:pt x="5" y="151"/>
                      </a:moveTo>
                      <a:lnTo>
                        <a:pt x="5" y="156"/>
                      </a:lnTo>
                      <a:lnTo>
                        <a:pt x="0" y="156"/>
                      </a:lnTo>
                      <a:lnTo>
                        <a:pt x="0" y="151"/>
                      </a:lnTo>
                      <a:lnTo>
                        <a:pt x="5" y="151"/>
                      </a:lnTo>
                      <a:close/>
                      <a:moveTo>
                        <a:pt x="5" y="161"/>
                      </a:moveTo>
                      <a:lnTo>
                        <a:pt x="5" y="165"/>
                      </a:lnTo>
                      <a:lnTo>
                        <a:pt x="0" y="165"/>
                      </a:lnTo>
                      <a:lnTo>
                        <a:pt x="0" y="161"/>
                      </a:lnTo>
                      <a:lnTo>
                        <a:pt x="5" y="161"/>
                      </a:lnTo>
                      <a:close/>
                      <a:moveTo>
                        <a:pt x="5" y="170"/>
                      </a:moveTo>
                      <a:lnTo>
                        <a:pt x="5" y="175"/>
                      </a:lnTo>
                      <a:lnTo>
                        <a:pt x="0" y="175"/>
                      </a:lnTo>
                      <a:lnTo>
                        <a:pt x="0" y="170"/>
                      </a:lnTo>
                      <a:lnTo>
                        <a:pt x="5" y="170"/>
                      </a:lnTo>
                      <a:close/>
                      <a:moveTo>
                        <a:pt x="5" y="180"/>
                      </a:moveTo>
                      <a:lnTo>
                        <a:pt x="5" y="185"/>
                      </a:lnTo>
                      <a:lnTo>
                        <a:pt x="0" y="185"/>
                      </a:lnTo>
                      <a:lnTo>
                        <a:pt x="0" y="180"/>
                      </a:lnTo>
                      <a:lnTo>
                        <a:pt x="5" y="180"/>
                      </a:lnTo>
                      <a:close/>
                      <a:moveTo>
                        <a:pt x="5" y="189"/>
                      </a:moveTo>
                      <a:lnTo>
                        <a:pt x="5" y="194"/>
                      </a:lnTo>
                      <a:lnTo>
                        <a:pt x="0" y="194"/>
                      </a:lnTo>
                      <a:lnTo>
                        <a:pt x="0" y="189"/>
                      </a:lnTo>
                      <a:lnTo>
                        <a:pt x="5" y="189"/>
                      </a:lnTo>
                      <a:close/>
                      <a:moveTo>
                        <a:pt x="5" y="199"/>
                      </a:moveTo>
                      <a:lnTo>
                        <a:pt x="5" y="204"/>
                      </a:lnTo>
                      <a:lnTo>
                        <a:pt x="0" y="204"/>
                      </a:lnTo>
                      <a:lnTo>
                        <a:pt x="0" y="199"/>
                      </a:lnTo>
                      <a:lnTo>
                        <a:pt x="5" y="199"/>
                      </a:lnTo>
                      <a:close/>
                      <a:moveTo>
                        <a:pt x="5" y="208"/>
                      </a:moveTo>
                      <a:lnTo>
                        <a:pt x="5" y="213"/>
                      </a:lnTo>
                      <a:lnTo>
                        <a:pt x="0" y="213"/>
                      </a:lnTo>
                      <a:lnTo>
                        <a:pt x="0" y="208"/>
                      </a:lnTo>
                      <a:lnTo>
                        <a:pt x="5" y="208"/>
                      </a:lnTo>
                      <a:close/>
                      <a:moveTo>
                        <a:pt x="5" y="218"/>
                      </a:moveTo>
                      <a:lnTo>
                        <a:pt x="5" y="223"/>
                      </a:lnTo>
                      <a:lnTo>
                        <a:pt x="0" y="223"/>
                      </a:lnTo>
                      <a:lnTo>
                        <a:pt x="0" y="218"/>
                      </a:lnTo>
                      <a:lnTo>
                        <a:pt x="5" y="218"/>
                      </a:lnTo>
                      <a:close/>
                      <a:moveTo>
                        <a:pt x="5" y="227"/>
                      </a:moveTo>
                      <a:lnTo>
                        <a:pt x="5" y="232"/>
                      </a:lnTo>
                      <a:lnTo>
                        <a:pt x="0" y="232"/>
                      </a:lnTo>
                      <a:lnTo>
                        <a:pt x="0" y="227"/>
                      </a:lnTo>
                      <a:lnTo>
                        <a:pt x="5" y="227"/>
                      </a:lnTo>
                      <a:close/>
                      <a:moveTo>
                        <a:pt x="5" y="237"/>
                      </a:moveTo>
                      <a:lnTo>
                        <a:pt x="5" y="242"/>
                      </a:lnTo>
                      <a:lnTo>
                        <a:pt x="0" y="242"/>
                      </a:lnTo>
                      <a:lnTo>
                        <a:pt x="0" y="237"/>
                      </a:lnTo>
                      <a:lnTo>
                        <a:pt x="5" y="237"/>
                      </a:lnTo>
                      <a:close/>
                      <a:moveTo>
                        <a:pt x="5" y="246"/>
                      </a:moveTo>
                      <a:lnTo>
                        <a:pt x="5" y="251"/>
                      </a:lnTo>
                      <a:lnTo>
                        <a:pt x="0" y="251"/>
                      </a:lnTo>
                      <a:lnTo>
                        <a:pt x="0" y="246"/>
                      </a:lnTo>
                      <a:lnTo>
                        <a:pt x="5" y="246"/>
                      </a:lnTo>
                      <a:close/>
                      <a:moveTo>
                        <a:pt x="5" y="256"/>
                      </a:moveTo>
                      <a:lnTo>
                        <a:pt x="5" y="261"/>
                      </a:lnTo>
                      <a:lnTo>
                        <a:pt x="0" y="261"/>
                      </a:lnTo>
                      <a:lnTo>
                        <a:pt x="0" y="256"/>
                      </a:lnTo>
                      <a:lnTo>
                        <a:pt x="5" y="256"/>
                      </a:lnTo>
                      <a:close/>
                      <a:moveTo>
                        <a:pt x="5" y="265"/>
                      </a:moveTo>
                      <a:lnTo>
                        <a:pt x="5" y="268"/>
                      </a:lnTo>
                      <a:lnTo>
                        <a:pt x="0" y="268"/>
                      </a:lnTo>
                      <a:lnTo>
                        <a:pt x="0" y="265"/>
                      </a:lnTo>
                      <a:lnTo>
                        <a:pt x="5" y="265"/>
                      </a:lnTo>
                      <a:close/>
                    </a:path>
                  </a:pathLst>
                </a:custGeom>
                <a:solidFill>
                  <a:srgbClr val="4A7E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5" name="Rectangle 246"/>
                <p:cNvSpPr>
                  <a:spLocks noChangeArrowheads="1"/>
                </p:cNvSpPr>
                <p:nvPr/>
              </p:nvSpPr>
              <p:spPr bwMode="auto">
                <a:xfrm>
                  <a:off x="2613" y="166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6" name="Rectangle 247"/>
                <p:cNvSpPr>
                  <a:spLocks noChangeArrowheads="1"/>
                </p:cNvSpPr>
                <p:nvPr/>
              </p:nvSpPr>
              <p:spPr bwMode="auto">
                <a:xfrm>
                  <a:off x="2613" y="167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7" name="Rectangle 248"/>
                <p:cNvSpPr>
                  <a:spLocks noChangeArrowheads="1"/>
                </p:cNvSpPr>
                <p:nvPr/>
              </p:nvSpPr>
              <p:spPr bwMode="auto">
                <a:xfrm>
                  <a:off x="2613" y="168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8" name="Rectangle 249"/>
                <p:cNvSpPr>
                  <a:spLocks noChangeArrowheads="1"/>
                </p:cNvSpPr>
                <p:nvPr/>
              </p:nvSpPr>
              <p:spPr bwMode="auto">
                <a:xfrm>
                  <a:off x="2613" y="169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9" name="Rectangle 250"/>
                <p:cNvSpPr>
                  <a:spLocks noChangeArrowheads="1"/>
                </p:cNvSpPr>
                <p:nvPr/>
              </p:nvSpPr>
              <p:spPr bwMode="auto">
                <a:xfrm>
                  <a:off x="2613" y="170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0" name="Rectangle 251"/>
                <p:cNvSpPr>
                  <a:spLocks noChangeArrowheads="1"/>
                </p:cNvSpPr>
                <p:nvPr/>
              </p:nvSpPr>
              <p:spPr bwMode="auto">
                <a:xfrm>
                  <a:off x="2613" y="171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1" name="Rectangle 252"/>
                <p:cNvSpPr>
                  <a:spLocks noChangeArrowheads="1"/>
                </p:cNvSpPr>
                <p:nvPr/>
              </p:nvSpPr>
              <p:spPr bwMode="auto">
                <a:xfrm>
                  <a:off x="2613" y="172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2" name="Rectangle 253"/>
                <p:cNvSpPr>
                  <a:spLocks noChangeArrowheads="1"/>
                </p:cNvSpPr>
                <p:nvPr/>
              </p:nvSpPr>
              <p:spPr bwMode="auto">
                <a:xfrm>
                  <a:off x="2613" y="173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3" name="Rectangle 254"/>
                <p:cNvSpPr>
                  <a:spLocks noChangeArrowheads="1"/>
                </p:cNvSpPr>
                <p:nvPr/>
              </p:nvSpPr>
              <p:spPr bwMode="auto">
                <a:xfrm>
                  <a:off x="2613" y="174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6" name="Rectangle 255"/>
                <p:cNvSpPr>
                  <a:spLocks noChangeArrowheads="1"/>
                </p:cNvSpPr>
                <p:nvPr/>
              </p:nvSpPr>
              <p:spPr bwMode="auto">
                <a:xfrm>
                  <a:off x="2613" y="175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7" name="Rectangle 256"/>
                <p:cNvSpPr>
                  <a:spLocks noChangeArrowheads="1"/>
                </p:cNvSpPr>
                <p:nvPr/>
              </p:nvSpPr>
              <p:spPr bwMode="auto">
                <a:xfrm>
                  <a:off x="2613" y="176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8" name="Rectangle 257"/>
                <p:cNvSpPr>
                  <a:spLocks noChangeArrowheads="1"/>
                </p:cNvSpPr>
                <p:nvPr/>
              </p:nvSpPr>
              <p:spPr bwMode="auto">
                <a:xfrm>
                  <a:off x="2613" y="177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9" name="Rectangle 258"/>
                <p:cNvSpPr>
                  <a:spLocks noChangeArrowheads="1"/>
                </p:cNvSpPr>
                <p:nvPr/>
              </p:nvSpPr>
              <p:spPr bwMode="auto">
                <a:xfrm>
                  <a:off x="2613" y="1780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1" name="Rectangle 259"/>
                <p:cNvSpPr>
                  <a:spLocks noChangeArrowheads="1"/>
                </p:cNvSpPr>
                <p:nvPr/>
              </p:nvSpPr>
              <p:spPr bwMode="auto">
                <a:xfrm>
                  <a:off x="2613" y="178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2" name="Rectangle 260"/>
                <p:cNvSpPr>
                  <a:spLocks noChangeArrowheads="1"/>
                </p:cNvSpPr>
                <p:nvPr/>
              </p:nvSpPr>
              <p:spPr bwMode="auto">
                <a:xfrm>
                  <a:off x="2613" y="1799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3" name="Rectangle 261"/>
                <p:cNvSpPr>
                  <a:spLocks noChangeArrowheads="1"/>
                </p:cNvSpPr>
                <p:nvPr/>
              </p:nvSpPr>
              <p:spPr bwMode="auto">
                <a:xfrm>
                  <a:off x="2613" y="180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4" name="Rectangle 262"/>
                <p:cNvSpPr>
                  <a:spLocks noChangeArrowheads="1"/>
                </p:cNvSpPr>
                <p:nvPr/>
              </p:nvSpPr>
              <p:spPr bwMode="auto">
                <a:xfrm>
                  <a:off x="2613" y="181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5" name="Rectangle 263"/>
                <p:cNvSpPr>
                  <a:spLocks noChangeArrowheads="1"/>
                </p:cNvSpPr>
                <p:nvPr/>
              </p:nvSpPr>
              <p:spPr bwMode="auto">
                <a:xfrm>
                  <a:off x="2613" y="182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6" name="Rectangle 264"/>
                <p:cNvSpPr>
                  <a:spLocks noChangeArrowheads="1"/>
                </p:cNvSpPr>
                <p:nvPr/>
              </p:nvSpPr>
              <p:spPr bwMode="auto">
                <a:xfrm>
                  <a:off x="2613" y="183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7" name="Rectangle 265"/>
                <p:cNvSpPr>
                  <a:spLocks noChangeArrowheads="1"/>
                </p:cNvSpPr>
                <p:nvPr/>
              </p:nvSpPr>
              <p:spPr bwMode="auto">
                <a:xfrm>
                  <a:off x="2613" y="1846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8" name="Rectangle 266"/>
                <p:cNvSpPr>
                  <a:spLocks noChangeArrowheads="1"/>
                </p:cNvSpPr>
                <p:nvPr/>
              </p:nvSpPr>
              <p:spPr bwMode="auto">
                <a:xfrm>
                  <a:off x="2613" y="185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9" name="Rectangle 267"/>
                <p:cNvSpPr>
                  <a:spLocks noChangeArrowheads="1"/>
                </p:cNvSpPr>
                <p:nvPr/>
              </p:nvSpPr>
              <p:spPr bwMode="auto">
                <a:xfrm>
                  <a:off x="2613" y="1865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0" name="Rectangle 268"/>
                <p:cNvSpPr>
                  <a:spLocks noChangeArrowheads="1"/>
                </p:cNvSpPr>
                <p:nvPr/>
              </p:nvSpPr>
              <p:spPr bwMode="auto">
                <a:xfrm>
                  <a:off x="2613" y="187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1" name="Rectangle 269"/>
                <p:cNvSpPr>
                  <a:spLocks noChangeArrowheads="1"/>
                </p:cNvSpPr>
                <p:nvPr/>
              </p:nvSpPr>
              <p:spPr bwMode="auto">
                <a:xfrm>
                  <a:off x="2613" y="1884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2" name="Rectangle 270"/>
                <p:cNvSpPr>
                  <a:spLocks noChangeArrowheads="1"/>
                </p:cNvSpPr>
                <p:nvPr/>
              </p:nvSpPr>
              <p:spPr bwMode="auto">
                <a:xfrm>
                  <a:off x="2613" y="189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3" name="Rectangle 271"/>
                <p:cNvSpPr>
                  <a:spLocks noChangeArrowheads="1"/>
                </p:cNvSpPr>
                <p:nvPr/>
              </p:nvSpPr>
              <p:spPr bwMode="auto">
                <a:xfrm>
                  <a:off x="2613" y="190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4" name="Rectangle 272"/>
                <p:cNvSpPr>
                  <a:spLocks noChangeArrowheads="1"/>
                </p:cNvSpPr>
                <p:nvPr/>
              </p:nvSpPr>
              <p:spPr bwMode="auto">
                <a:xfrm>
                  <a:off x="2613" y="191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5" name="Rectangle 273"/>
                <p:cNvSpPr>
                  <a:spLocks noChangeArrowheads="1"/>
                </p:cNvSpPr>
                <p:nvPr/>
              </p:nvSpPr>
              <p:spPr bwMode="auto">
                <a:xfrm>
                  <a:off x="2613" y="192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6" name="Rectangle 274"/>
                <p:cNvSpPr>
                  <a:spLocks noChangeArrowheads="1"/>
                </p:cNvSpPr>
                <p:nvPr/>
              </p:nvSpPr>
              <p:spPr bwMode="auto">
                <a:xfrm>
                  <a:off x="2613" y="1931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7" name="Rectangle 275"/>
                <p:cNvSpPr>
                  <a:spLocks noChangeArrowheads="1"/>
                </p:cNvSpPr>
                <p:nvPr/>
              </p:nvSpPr>
              <p:spPr bwMode="auto">
                <a:xfrm>
                  <a:off x="2613" y="194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8" name="Rectangle 276"/>
                <p:cNvSpPr>
                  <a:spLocks noChangeArrowheads="1"/>
                </p:cNvSpPr>
                <p:nvPr/>
              </p:nvSpPr>
              <p:spPr bwMode="auto">
                <a:xfrm>
                  <a:off x="2613" y="1950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9" name="Rectangle 277"/>
                <p:cNvSpPr>
                  <a:spLocks noChangeArrowheads="1"/>
                </p:cNvSpPr>
                <p:nvPr/>
              </p:nvSpPr>
              <p:spPr bwMode="auto">
                <a:xfrm>
                  <a:off x="2613" y="195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0" name="Rectangle 278"/>
                <p:cNvSpPr>
                  <a:spLocks noChangeArrowheads="1"/>
                </p:cNvSpPr>
                <p:nvPr/>
              </p:nvSpPr>
              <p:spPr bwMode="auto">
                <a:xfrm>
                  <a:off x="2613" y="1968"/>
                  <a:ext cx="5" cy="6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1" name="Rectangle 279"/>
                <p:cNvSpPr>
                  <a:spLocks noChangeArrowheads="1"/>
                </p:cNvSpPr>
                <p:nvPr/>
              </p:nvSpPr>
              <p:spPr bwMode="auto">
                <a:xfrm>
                  <a:off x="2613" y="197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2" name="Rectangle 280"/>
                <p:cNvSpPr>
                  <a:spLocks noChangeArrowheads="1"/>
                </p:cNvSpPr>
                <p:nvPr/>
              </p:nvSpPr>
              <p:spPr bwMode="auto">
                <a:xfrm>
                  <a:off x="2613" y="1988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3" name="Rectangle 281"/>
                <p:cNvSpPr>
                  <a:spLocks noChangeArrowheads="1"/>
                </p:cNvSpPr>
                <p:nvPr/>
              </p:nvSpPr>
              <p:spPr bwMode="auto">
                <a:xfrm>
                  <a:off x="2613" y="199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4" name="Rectangle 282"/>
                <p:cNvSpPr>
                  <a:spLocks noChangeArrowheads="1"/>
                </p:cNvSpPr>
                <p:nvPr/>
              </p:nvSpPr>
              <p:spPr bwMode="auto">
                <a:xfrm>
                  <a:off x="2613" y="2007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5" name="Rectangle 283"/>
                <p:cNvSpPr>
                  <a:spLocks noChangeArrowheads="1"/>
                </p:cNvSpPr>
                <p:nvPr/>
              </p:nvSpPr>
              <p:spPr bwMode="auto">
                <a:xfrm>
                  <a:off x="2613" y="201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6" name="Rectangle 284"/>
                <p:cNvSpPr>
                  <a:spLocks noChangeArrowheads="1"/>
                </p:cNvSpPr>
                <p:nvPr/>
              </p:nvSpPr>
              <p:spPr bwMode="auto">
                <a:xfrm>
                  <a:off x="2613" y="2025"/>
                  <a:ext cx="5" cy="6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7" name="Rectangle 285"/>
                <p:cNvSpPr>
                  <a:spLocks noChangeArrowheads="1"/>
                </p:cNvSpPr>
                <p:nvPr/>
              </p:nvSpPr>
              <p:spPr bwMode="auto">
                <a:xfrm>
                  <a:off x="2613" y="203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8" name="Rectangle 286"/>
                <p:cNvSpPr>
                  <a:spLocks noChangeArrowheads="1"/>
                </p:cNvSpPr>
                <p:nvPr/>
              </p:nvSpPr>
              <p:spPr bwMode="auto">
                <a:xfrm>
                  <a:off x="2613" y="204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9" name="Rectangle 287"/>
                <p:cNvSpPr>
                  <a:spLocks noChangeArrowheads="1"/>
                </p:cNvSpPr>
                <p:nvPr/>
              </p:nvSpPr>
              <p:spPr bwMode="auto">
                <a:xfrm>
                  <a:off x="2613" y="205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8" name="Rectangle 288"/>
                <p:cNvSpPr>
                  <a:spLocks noChangeArrowheads="1"/>
                </p:cNvSpPr>
                <p:nvPr/>
              </p:nvSpPr>
              <p:spPr bwMode="auto">
                <a:xfrm>
                  <a:off x="2613" y="2064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9" name="Rectangle 289"/>
                <p:cNvSpPr>
                  <a:spLocks noChangeArrowheads="1"/>
                </p:cNvSpPr>
                <p:nvPr/>
              </p:nvSpPr>
              <p:spPr bwMode="auto">
                <a:xfrm>
                  <a:off x="2613" y="207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0" name="Rectangle 290"/>
                <p:cNvSpPr>
                  <a:spLocks noChangeArrowheads="1"/>
                </p:cNvSpPr>
                <p:nvPr/>
              </p:nvSpPr>
              <p:spPr bwMode="auto">
                <a:xfrm>
                  <a:off x="2613" y="2083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1" name="Rectangle 291"/>
                <p:cNvSpPr>
                  <a:spLocks noChangeArrowheads="1"/>
                </p:cNvSpPr>
                <p:nvPr/>
              </p:nvSpPr>
              <p:spPr bwMode="auto">
                <a:xfrm>
                  <a:off x="2613" y="209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2" name="Rectangle 292"/>
                <p:cNvSpPr>
                  <a:spLocks noChangeArrowheads="1"/>
                </p:cNvSpPr>
                <p:nvPr/>
              </p:nvSpPr>
              <p:spPr bwMode="auto">
                <a:xfrm>
                  <a:off x="2613" y="2102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3" name="Rectangle 293"/>
                <p:cNvSpPr>
                  <a:spLocks noChangeArrowheads="1"/>
                </p:cNvSpPr>
                <p:nvPr/>
              </p:nvSpPr>
              <p:spPr bwMode="auto">
                <a:xfrm>
                  <a:off x="2613" y="211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4" name="Rectangle 294"/>
                <p:cNvSpPr>
                  <a:spLocks noChangeArrowheads="1"/>
                </p:cNvSpPr>
                <p:nvPr/>
              </p:nvSpPr>
              <p:spPr bwMode="auto">
                <a:xfrm>
                  <a:off x="2613" y="212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5" name="Rectangle 295"/>
                <p:cNvSpPr>
                  <a:spLocks noChangeArrowheads="1"/>
                </p:cNvSpPr>
                <p:nvPr/>
              </p:nvSpPr>
              <p:spPr bwMode="auto">
                <a:xfrm>
                  <a:off x="2613" y="213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6" name="Rectangle 296"/>
                <p:cNvSpPr>
                  <a:spLocks noChangeArrowheads="1"/>
                </p:cNvSpPr>
                <p:nvPr/>
              </p:nvSpPr>
              <p:spPr bwMode="auto">
                <a:xfrm>
                  <a:off x="2613" y="213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7" name="Rectangle 297"/>
                <p:cNvSpPr>
                  <a:spLocks noChangeArrowheads="1"/>
                </p:cNvSpPr>
                <p:nvPr/>
              </p:nvSpPr>
              <p:spPr bwMode="auto">
                <a:xfrm>
                  <a:off x="2613" y="2149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8" name="Rectangle 298"/>
                <p:cNvSpPr>
                  <a:spLocks noChangeArrowheads="1"/>
                </p:cNvSpPr>
                <p:nvPr/>
              </p:nvSpPr>
              <p:spPr bwMode="auto">
                <a:xfrm>
                  <a:off x="2613" y="215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1" name="Rectangle 299"/>
                <p:cNvSpPr>
                  <a:spLocks noChangeArrowheads="1"/>
                </p:cNvSpPr>
                <p:nvPr/>
              </p:nvSpPr>
              <p:spPr bwMode="auto">
                <a:xfrm>
                  <a:off x="2613" y="2168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2" name="Rectangle 300"/>
                <p:cNvSpPr>
                  <a:spLocks noChangeArrowheads="1"/>
                </p:cNvSpPr>
                <p:nvPr/>
              </p:nvSpPr>
              <p:spPr bwMode="auto">
                <a:xfrm>
                  <a:off x="2613" y="217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3" name="Rectangle 301"/>
                <p:cNvSpPr>
                  <a:spLocks noChangeArrowheads="1"/>
                </p:cNvSpPr>
                <p:nvPr/>
              </p:nvSpPr>
              <p:spPr bwMode="auto">
                <a:xfrm>
                  <a:off x="2613" y="218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4" name="Rectangle 302"/>
                <p:cNvSpPr>
                  <a:spLocks noChangeArrowheads="1"/>
                </p:cNvSpPr>
                <p:nvPr/>
              </p:nvSpPr>
              <p:spPr bwMode="auto">
                <a:xfrm>
                  <a:off x="2613" y="219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5" name="Rectangle 303"/>
                <p:cNvSpPr>
                  <a:spLocks noChangeArrowheads="1"/>
                </p:cNvSpPr>
                <p:nvPr/>
              </p:nvSpPr>
              <p:spPr bwMode="auto">
                <a:xfrm>
                  <a:off x="2613" y="220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6" name="Rectangle 304"/>
                <p:cNvSpPr>
                  <a:spLocks noChangeArrowheads="1"/>
                </p:cNvSpPr>
                <p:nvPr/>
              </p:nvSpPr>
              <p:spPr bwMode="auto">
                <a:xfrm>
                  <a:off x="2613" y="221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7" name="Rectangle 305"/>
                <p:cNvSpPr>
                  <a:spLocks noChangeArrowheads="1"/>
                </p:cNvSpPr>
                <p:nvPr/>
              </p:nvSpPr>
              <p:spPr bwMode="auto">
                <a:xfrm>
                  <a:off x="2613" y="222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8" name="Rectangle 306"/>
                <p:cNvSpPr>
                  <a:spLocks noChangeArrowheads="1"/>
                </p:cNvSpPr>
                <p:nvPr/>
              </p:nvSpPr>
              <p:spPr bwMode="auto">
                <a:xfrm>
                  <a:off x="2613" y="2234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9" name="Rectangle 307"/>
                <p:cNvSpPr>
                  <a:spLocks noChangeArrowheads="1"/>
                </p:cNvSpPr>
                <p:nvPr/>
              </p:nvSpPr>
              <p:spPr bwMode="auto">
                <a:xfrm>
                  <a:off x="2613" y="224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0" name="Rectangle 308"/>
                <p:cNvSpPr>
                  <a:spLocks noChangeArrowheads="1"/>
                </p:cNvSpPr>
                <p:nvPr/>
              </p:nvSpPr>
              <p:spPr bwMode="auto">
                <a:xfrm>
                  <a:off x="2613" y="2253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1" name="Rectangle 309"/>
                <p:cNvSpPr>
                  <a:spLocks noChangeArrowheads="1"/>
                </p:cNvSpPr>
                <p:nvPr/>
              </p:nvSpPr>
              <p:spPr bwMode="auto">
                <a:xfrm>
                  <a:off x="2613" y="226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2" name="Rectangle 310"/>
                <p:cNvSpPr>
                  <a:spLocks noChangeArrowheads="1"/>
                </p:cNvSpPr>
                <p:nvPr/>
              </p:nvSpPr>
              <p:spPr bwMode="auto">
                <a:xfrm>
                  <a:off x="2613" y="2272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3" name="Rectangle 311"/>
                <p:cNvSpPr>
                  <a:spLocks noChangeArrowheads="1"/>
                </p:cNvSpPr>
                <p:nvPr/>
              </p:nvSpPr>
              <p:spPr bwMode="auto">
                <a:xfrm>
                  <a:off x="2613" y="228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4" name="Rectangle 312"/>
                <p:cNvSpPr>
                  <a:spLocks noChangeArrowheads="1"/>
                </p:cNvSpPr>
                <p:nvPr/>
              </p:nvSpPr>
              <p:spPr bwMode="auto">
                <a:xfrm>
                  <a:off x="2613" y="2291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5" name="Rectangle 313"/>
                <p:cNvSpPr>
                  <a:spLocks noChangeArrowheads="1"/>
                </p:cNvSpPr>
                <p:nvPr/>
              </p:nvSpPr>
              <p:spPr bwMode="auto">
                <a:xfrm>
                  <a:off x="2613" y="230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6" name="Rectangle 314"/>
                <p:cNvSpPr>
                  <a:spLocks noChangeArrowheads="1"/>
                </p:cNvSpPr>
                <p:nvPr/>
              </p:nvSpPr>
              <p:spPr bwMode="auto">
                <a:xfrm>
                  <a:off x="2613" y="2310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7" name="Rectangle 315"/>
                <p:cNvSpPr>
                  <a:spLocks noChangeArrowheads="1"/>
                </p:cNvSpPr>
                <p:nvPr/>
              </p:nvSpPr>
              <p:spPr bwMode="auto">
                <a:xfrm>
                  <a:off x="2613" y="231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8" name="Rectangle 316"/>
                <p:cNvSpPr>
                  <a:spLocks noChangeArrowheads="1"/>
                </p:cNvSpPr>
                <p:nvPr/>
              </p:nvSpPr>
              <p:spPr bwMode="auto">
                <a:xfrm>
                  <a:off x="2613" y="232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9" name="Rectangle 317"/>
                <p:cNvSpPr>
                  <a:spLocks noChangeArrowheads="1"/>
                </p:cNvSpPr>
                <p:nvPr/>
              </p:nvSpPr>
              <p:spPr bwMode="auto">
                <a:xfrm>
                  <a:off x="2613" y="233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0" name="Rectangle 318"/>
                <p:cNvSpPr>
                  <a:spLocks noChangeArrowheads="1"/>
                </p:cNvSpPr>
                <p:nvPr/>
              </p:nvSpPr>
              <p:spPr bwMode="auto">
                <a:xfrm>
                  <a:off x="2613" y="234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1" name="Rectangle 319"/>
                <p:cNvSpPr>
                  <a:spLocks noChangeArrowheads="1"/>
                </p:cNvSpPr>
                <p:nvPr/>
              </p:nvSpPr>
              <p:spPr bwMode="auto">
                <a:xfrm>
                  <a:off x="2613" y="2357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2" name="Rectangle 320"/>
                <p:cNvSpPr>
                  <a:spLocks noChangeArrowheads="1"/>
                </p:cNvSpPr>
                <p:nvPr/>
              </p:nvSpPr>
              <p:spPr bwMode="auto">
                <a:xfrm>
                  <a:off x="2613" y="236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6" name="Rectangle 321"/>
                <p:cNvSpPr>
                  <a:spLocks noChangeArrowheads="1"/>
                </p:cNvSpPr>
                <p:nvPr/>
              </p:nvSpPr>
              <p:spPr bwMode="auto">
                <a:xfrm>
                  <a:off x="2613" y="2376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7" name="Rectangle 322"/>
                <p:cNvSpPr>
                  <a:spLocks noChangeArrowheads="1"/>
                </p:cNvSpPr>
                <p:nvPr/>
              </p:nvSpPr>
              <p:spPr bwMode="auto">
                <a:xfrm>
                  <a:off x="2613" y="238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8" name="Rectangle 323"/>
                <p:cNvSpPr>
                  <a:spLocks noChangeArrowheads="1"/>
                </p:cNvSpPr>
                <p:nvPr/>
              </p:nvSpPr>
              <p:spPr bwMode="auto">
                <a:xfrm>
                  <a:off x="2613" y="2395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9" name="Rectangle 324"/>
                <p:cNvSpPr>
                  <a:spLocks noChangeArrowheads="1"/>
                </p:cNvSpPr>
                <p:nvPr/>
              </p:nvSpPr>
              <p:spPr bwMode="auto">
                <a:xfrm>
                  <a:off x="2613" y="240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0" name="Rectangle 325"/>
                <p:cNvSpPr>
                  <a:spLocks noChangeArrowheads="1"/>
                </p:cNvSpPr>
                <p:nvPr/>
              </p:nvSpPr>
              <p:spPr bwMode="auto">
                <a:xfrm>
                  <a:off x="2613" y="2414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1" name="Rectangle 326"/>
                <p:cNvSpPr>
                  <a:spLocks noChangeArrowheads="1"/>
                </p:cNvSpPr>
                <p:nvPr/>
              </p:nvSpPr>
              <p:spPr bwMode="auto">
                <a:xfrm>
                  <a:off x="2613" y="242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2" name="Rectangle 327"/>
                <p:cNvSpPr>
                  <a:spLocks noChangeArrowheads="1"/>
                </p:cNvSpPr>
                <p:nvPr/>
              </p:nvSpPr>
              <p:spPr bwMode="auto">
                <a:xfrm>
                  <a:off x="2613" y="2433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3" name="Rectangle 328"/>
                <p:cNvSpPr>
                  <a:spLocks noChangeArrowheads="1"/>
                </p:cNvSpPr>
                <p:nvPr/>
              </p:nvSpPr>
              <p:spPr bwMode="auto">
                <a:xfrm>
                  <a:off x="2613" y="244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4" name="Rectangle 329"/>
                <p:cNvSpPr>
                  <a:spLocks noChangeArrowheads="1"/>
                </p:cNvSpPr>
                <p:nvPr/>
              </p:nvSpPr>
              <p:spPr bwMode="auto">
                <a:xfrm>
                  <a:off x="2613" y="2452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5" name="Rectangle 330"/>
                <p:cNvSpPr>
                  <a:spLocks noChangeArrowheads="1"/>
                </p:cNvSpPr>
                <p:nvPr/>
              </p:nvSpPr>
              <p:spPr bwMode="auto">
                <a:xfrm>
                  <a:off x="2613" y="246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6" name="Rectangle 331"/>
                <p:cNvSpPr>
                  <a:spLocks noChangeArrowheads="1"/>
                </p:cNvSpPr>
                <p:nvPr/>
              </p:nvSpPr>
              <p:spPr bwMode="auto">
                <a:xfrm>
                  <a:off x="2613" y="2471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7" name="Rectangle 332"/>
                <p:cNvSpPr>
                  <a:spLocks noChangeArrowheads="1"/>
                </p:cNvSpPr>
                <p:nvPr/>
              </p:nvSpPr>
              <p:spPr bwMode="auto">
                <a:xfrm>
                  <a:off x="2613" y="248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8" name="Rectangle 333"/>
                <p:cNvSpPr>
                  <a:spLocks noChangeArrowheads="1"/>
                </p:cNvSpPr>
                <p:nvPr/>
              </p:nvSpPr>
              <p:spPr bwMode="auto">
                <a:xfrm>
                  <a:off x="2613" y="248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9" name="Rectangle 334"/>
                <p:cNvSpPr>
                  <a:spLocks noChangeArrowheads="1"/>
                </p:cNvSpPr>
                <p:nvPr/>
              </p:nvSpPr>
              <p:spPr bwMode="auto">
                <a:xfrm>
                  <a:off x="2613" y="249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0" name="Rectangle 335"/>
                <p:cNvSpPr>
                  <a:spLocks noChangeArrowheads="1"/>
                </p:cNvSpPr>
                <p:nvPr/>
              </p:nvSpPr>
              <p:spPr bwMode="auto">
                <a:xfrm>
                  <a:off x="2613" y="250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1" name="Rectangle 336"/>
                <p:cNvSpPr>
                  <a:spLocks noChangeArrowheads="1"/>
                </p:cNvSpPr>
                <p:nvPr/>
              </p:nvSpPr>
              <p:spPr bwMode="auto">
                <a:xfrm>
                  <a:off x="2613" y="2518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2" name="Rectangle 337"/>
                <p:cNvSpPr>
                  <a:spLocks noChangeArrowheads="1"/>
                </p:cNvSpPr>
                <p:nvPr/>
              </p:nvSpPr>
              <p:spPr bwMode="auto">
                <a:xfrm>
                  <a:off x="2613" y="252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3" name="Rectangle 338"/>
                <p:cNvSpPr>
                  <a:spLocks noChangeArrowheads="1"/>
                </p:cNvSpPr>
                <p:nvPr/>
              </p:nvSpPr>
              <p:spPr bwMode="auto">
                <a:xfrm>
                  <a:off x="2613" y="2537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4" name="Rectangle 339"/>
                <p:cNvSpPr>
                  <a:spLocks noChangeArrowheads="1"/>
                </p:cNvSpPr>
                <p:nvPr/>
              </p:nvSpPr>
              <p:spPr bwMode="auto">
                <a:xfrm>
                  <a:off x="2613" y="254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5" name="Rectangle 340"/>
                <p:cNvSpPr>
                  <a:spLocks noChangeArrowheads="1"/>
                </p:cNvSpPr>
                <p:nvPr/>
              </p:nvSpPr>
              <p:spPr bwMode="auto">
                <a:xfrm>
                  <a:off x="2613" y="2556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6" name="Rectangle 341"/>
                <p:cNvSpPr>
                  <a:spLocks noChangeArrowheads="1"/>
                </p:cNvSpPr>
                <p:nvPr/>
              </p:nvSpPr>
              <p:spPr bwMode="auto">
                <a:xfrm>
                  <a:off x="2613" y="256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7" name="Rectangle 342"/>
                <p:cNvSpPr>
                  <a:spLocks noChangeArrowheads="1"/>
                </p:cNvSpPr>
                <p:nvPr/>
              </p:nvSpPr>
              <p:spPr bwMode="auto">
                <a:xfrm>
                  <a:off x="2613" y="2575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8" name="Rectangle 343"/>
                <p:cNvSpPr>
                  <a:spLocks noChangeArrowheads="1"/>
                </p:cNvSpPr>
                <p:nvPr/>
              </p:nvSpPr>
              <p:spPr bwMode="auto">
                <a:xfrm>
                  <a:off x="2613" y="258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9" name="Rectangle 344"/>
                <p:cNvSpPr>
                  <a:spLocks noChangeArrowheads="1"/>
                </p:cNvSpPr>
                <p:nvPr/>
              </p:nvSpPr>
              <p:spPr bwMode="auto">
                <a:xfrm>
                  <a:off x="2613" y="2594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0" name="Rectangle 345"/>
                <p:cNvSpPr>
                  <a:spLocks noChangeArrowheads="1"/>
                </p:cNvSpPr>
                <p:nvPr/>
              </p:nvSpPr>
              <p:spPr bwMode="auto">
                <a:xfrm>
                  <a:off x="2613" y="260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1" name="Rectangle 346"/>
                <p:cNvSpPr>
                  <a:spLocks noChangeArrowheads="1"/>
                </p:cNvSpPr>
                <p:nvPr/>
              </p:nvSpPr>
              <p:spPr bwMode="auto">
                <a:xfrm>
                  <a:off x="2613" y="261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2" name="Rectangle 347"/>
                <p:cNvSpPr>
                  <a:spLocks noChangeArrowheads="1"/>
                </p:cNvSpPr>
                <p:nvPr/>
              </p:nvSpPr>
              <p:spPr bwMode="auto">
                <a:xfrm>
                  <a:off x="2613" y="262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3" name="Rectangle 348"/>
                <p:cNvSpPr>
                  <a:spLocks noChangeArrowheads="1"/>
                </p:cNvSpPr>
                <p:nvPr/>
              </p:nvSpPr>
              <p:spPr bwMode="auto">
                <a:xfrm>
                  <a:off x="2613" y="263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4" name="Rectangle 349"/>
                <p:cNvSpPr>
                  <a:spLocks noChangeArrowheads="1"/>
                </p:cNvSpPr>
                <p:nvPr/>
              </p:nvSpPr>
              <p:spPr bwMode="auto">
                <a:xfrm>
                  <a:off x="2613" y="264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5" name="Rectangle 350"/>
                <p:cNvSpPr>
                  <a:spLocks noChangeArrowheads="1"/>
                </p:cNvSpPr>
                <p:nvPr/>
              </p:nvSpPr>
              <p:spPr bwMode="auto">
                <a:xfrm>
                  <a:off x="2613" y="265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6" name="Rectangle 351"/>
                <p:cNvSpPr>
                  <a:spLocks noChangeArrowheads="1"/>
                </p:cNvSpPr>
                <p:nvPr/>
              </p:nvSpPr>
              <p:spPr bwMode="auto">
                <a:xfrm>
                  <a:off x="2613" y="2660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7" name="Rectangle 352"/>
                <p:cNvSpPr>
                  <a:spLocks noChangeArrowheads="1"/>
                </p:cNvSpPr>
                <p:nvPr/>
              </p:nvSpPr>
              <p:spPr bwMode="auto">
                <a:xfrm>
                  <a:off x="2613" y="266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8" name="Rectangle 353"/>
                <p:cNvSpPr>
                  <a:spLocks noChangeArrowheads="1"/>
                </p:cNvSpPr>
                <p:nvPr/>
              </p:nvSpPr>
              <p:spPr bwMode="auto">
                <a:xfrm>
                  <a:off x="2613" y="2679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9" name="Rectangle 354"/>
                <p:cNvSpPr>
                  <a:spLocks noChangeArrowheads="1"/>
                </p:cNvSpPr>
                <p:nvPr/>
              </p:nvSpPr>
              <p:spPr bwMode="auto">
                <a:xfrm>
                  <a:off x="2613" y="268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0" name="Rectangle 355"/>
                <p:cNvSpPr>
                  <a:spLocks noChangeArrowheads="1"/>
                </p:cNvSpPr>
                <p:nvPr/>
              </p:nvSpPr>
              <p:spPr bwMode="auto">
                <a:xfrm>
                  <a:off x="2613" y="269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1" name="Rectangle 356"/>
                <p:cNvSpPr>
                  <a:spLocks noChangeArrowheads="1"/>
                </p:cNvSpPr>
                <p:nvPr/>
              </p:nvSpPr>
              <p:spPr bwMode="auto">
                <a:xfrm>
                  <a:off x="2613" y="270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2" name="Rectangle 357"/>
                <p:cNvSpPr>
                  <a:spLocks noChangeArrowheads="1"/>
                </p:cNvSpPr>
                <p:nvPr/>
              </p:nvSpPr>
              <p:spPr bwMode="auto">
                <a:xfrm>
                  <a:off x="2613" y="271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3" name="Rectangle 358"/>
                <p:cNvSpPr>
                  <a:spLocks noChangeArrowheads="1"/>
                </p:cNvSpPr>
                <p:nvPr/>
              </p:nvSpPr>
              <p:spPr bwMode="auto">
                <a:xfrm>
                  <a:off x="2613" y="272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4" name="Rectangle 359"/>
                <p:cNvSpPr>
                  <a:spLocks noChangeArrowheads="1"/>
                </p:cNvSpPr>
                <p:nvPr/>
              </p:nvSpPr>
              <p:spPr bwMode="auto">
                <a:xfrm>
                  <a:off x="2613" y="2736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5" name="Rectangle 360"/>
                <p:cNvSpPr>
                  <a:spLocks noChangeArrowheads="1"/>
                </p:cNvSpPr>
                <p:nvPr/>
              </p:nvSpPr>
              <p:spPr bwMode="auto">
                <a:xfrm>
                  <a:off x="2613" y="274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6" name="Rectangle 361"/>
                <p:cNvSpPr>
                  <a:spLocks noChangeArrowheads="1"/>
                </p:cNvSpPr>
                <p:nvPr/>
              </p:nvSpPr>
              <p:spPr bwMode="auto">
                <a:xfrm>
                  <a:off x="2613" y="2755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7" name="Rectangle 362"/>
                <p:cNvSpPr>
                  <a:spLocks noChangeArrowheads="1"/>
                </p:cNvSpPr>
                <p:nvPr/>
              </p:nvSpPr>
              <p:spPr bwMode="auto">
                <a:xfrm>
                  <a:off x="2613" y="276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8" name="Rectangle 363"/>
                <p:cNvSpPr>
                  <a:spLocks noChangeArrowheads="1"/>
                </p:cNvSpPr>
                <p:nvPr/>
              </p:nvSpPr>
              <p:spPr bwMode="auto">
                <a:xfrm>
                  <a:off x="2613" y="277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9" name="Rectangle 364"/>
                <p:cNvSpPr>
                  <a:spLocks noChangeArrowheads="1"/>
                </p:cNvSpPr>
                <p:nvPr/>
              </p:nvSpPr>
              <p:spPr bwMode="auto">
                <a:xfrm>
                  <a:off x="2613" y="278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0" name="Rectangle 365"/>
                <p:cNvSpPr>
                  <a:spLocks noChangeArrowheads="1"/>
                </p:cNvSpPr>
                <p:nvPr/>
              </p:nvSpPr>
              <p:spPr bwMode="auto">
                <a:xfrm>
                  <a:off x="2613" y="279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1" name="Rectangle 366"/>
                <p:cNvSpPr>
                  <a:spLocks noChangeArrowheads="1"/>
                </p:cNvSpPr>
                <p:nvPr/>
              </p:nvSpPr>
              <p:spPr bwMode="auto">
                <a:xfrm>
                  <a:off x="2613" y="280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2" name="Rectangle 367"/>
                <p:cNvSpPr>
                  <a:spLocks noChangeArrowheads="1"/>
                </p:cNvSpPr>
                <p:nvPr/>
              </p:nvSpPr>
              <p:spPr bwMode="auto">
                <a:xfrm>
                  <a:off x="2613" y="281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3" name="Rectangle 368"/>
                <p:cNvSpPr>
                  <a:spLocks noChangeArrowheads="1"/>
                </p:cNvSpPr>
                <p:nvPr/>
              </p:nvSpPr>
              <p:spPr bwMode="auto">
                <a:xfrm>
                  <a:off x="2613" y="2821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4" name="Rectangle 369"/>
                <p:cNvSpPr>
                  <a:spLocks noChangeArrowheads="1"/>
                </p:cNvSpPr>
                <p:nvPr/>
              </p:nvSpPr>
              <p:spPr bwMode="auto">
                <a:xfrm>
                  <a:off x="2613" y="283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5" name="Rectangle 370"/>
                <p:cNvSpPr>
                  <a:spLocks noChangeArrowheads="1"/>
                </p:cNvSpPr>
                <p:nvPr/>
              </p:nvSpPr>
              <p:spPr bwMode="auto">
                <a:xfrm>
                  <a:off x="2613" y="2840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6" name="Rectangle 371"/>
                <p:cNvSpPr>
                  <a:spLocks noChangeArrowheads="1"/>
                </p:cNvSpPr>
                <p:nvPr/>
              </p:nvSpPr>
              <p:spPr bwMode="auto">
                <a:xfrm>
                  <a:off x="2613" y="284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7" name="Rectangle 372"/>
                <p:cNvSpPr>
                  <a:spLocks noChangeArrowheads="1"/>
                </p:cNvSpPr>
                <p:nvPr/>
              </p:nvSpPr>
              <p:spPr bwMode="auto">
                <a:xfrm>
                  <a:off x="2613" y="2858"/>
                  <a:ext cx="5" cy="6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8" name="Rectangle 373"/>
                <p:cNvSpPr>
                  <a:spLocks noChangeArrowheads="1"/>
                </p:cNvSpPr>
                <p:nvPr/>
              </p:nvSpPr>
              <p:spPr bwMode="auto">
                <a:xfrm>
                  <a:off x="2613" y="286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9" name="Rectangle 374"/>
                <p:cNvSpPr>
                  <a:spLocks noChangeArrowheads="1"/>
                </p:cNvSpPr>
                <p:nvPr/>
              </p:nvSpPr>
              <p:spPr bwMode="auto">
                <a:xfrm>
                  <a:off x="2613" y="2878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0" name="Rectangle 375"/>
                <p:cNvSpPr>
                  <a:spLocks noChangeArrowheads="1"/>
                </p:cNvSpPr>
                <p:nvPr/>
              </p:nvSpPr>
              <p:spPr bwMode="auto">
                <a:xfrm>
                  <a:off x="2613" y="288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1" name="Rectangle 376"/>
                <p:cNvSpPr>
                  <a:spLocks noChangeArrowheads="1"/>
                </p:cNvSpPr>
                <p:nvPr/>
              </p:nvSpPr>
              <p:spPr bwMode="auto">
                <a:xfrm>
                  <a:off x="2613" y="2897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2" name="Rectangle 377"/>
                <p:cNvSpPr>
                  <a:spLocks noChangeArrowheads="1"/>
                </p:cNvSpPr>
                <p:nvPr/>
              </p:nvSpPr>
              <p:spPr bwMode="auto">
                <a:xfrm>
                  <a:off x="2613" y="290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3" name="Rectangle 378"/>
                <p:cNvSpPr>
                  <a:spLocks noChangeArrowheads="1"/>
                </p:cNvSpPr>
                <p:nvPr/>
              </p:nvSpPr>
              <p:spPr bwMode="auto">
                <a:xfrm>
                  <a:off x="2613" y="291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4" name="Rectangle 379"/>
                <p:cNvSpPr>
                  <a:spLocks noChangeArrowheads="1"/>
                </p:cNvSpPr>
                <p:nvPr/>
              </p:nvSpPr>
              <p:spPr bwMode="auto">
                <a:xfrm>
                  <a:off x="2613" y="292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5" name="Rectangle 380"/>
                <p:cNvSpPr>
                  <a:spLocks noChangeArrowheads="1"/>
                </p:cNvSpPr>
                <p:nvPr/>
              </p:nvSpPr>
              <p:spPr bwMode="auto">
                <a:xfrm>
                  <a:off x="2613" y="293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6" name="Rectangle 381"/>
                <p:cNvSpPr>
                  <a:spLocks noChangeArrowheads="1"/>
                </p:cNvSpPr>
                <p:nvPr/>
              </p:nvSpPr>
              <p:spPr bwMode="auto">
                <a:xfrm>
                  <a:off x="2613" y="2944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7" name="Rectangle 382"/>
                <p:cNvSpPr>
                  <a:spLocks noChangeArrowheads="1"/>
                </p:cNvSpPr>
                <p:nvPr/>
              </p:nvSpPr>
              <p:spPr bwMode="auto">
                <a:xfrm>
                  <a:off x="2613" y="295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8" name="Rectangle 383"/>
                <p:cNvSpPr>
                  <a:spLocks noChangeArrowheads="1"/>
                </p:cNvSpPr>
                <p:nvPr/>
              </p:nvSpPr>
              <p:spPr bwMode="auto">
                <a:xfrm>
                  <a:off x="2613" y="2963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9" name="Rectangle 384"/>
                <p:cNvSpPr>
                  <a:spLocks noChangeArrowheads="1"/>
                </p:cNvSpPr>
                <p:nvPr/>
              </p:nvSpPr>
              <p:spPr bwMode="auto">
                <a:xfrm>
                  <a:off x="2613" y="297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0" name="Rectangle 385"/>
                <p:cNvSpPr>
                  <a:spLocks noChangeArrowheads="1"/>
                </p:cNvSpPr>
                <p:nvPr/>
              </p:nvSpPr>
              <p:spPr bwMode="auto">
                <a:xfrm>
                  <a:off x="2613" y="2982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1" name="Rectangle 386"/>
                <p:cNvSpPr>
                  <a:spLocks noChangeArrowheads="1"/>
                </p:cNvSpPr>
                <p:nvPr/>
              </p:nvSpPr>
              <p:spPr bwMode="auto">
                <a:xfrm>
                  <a:off x="2613" y="299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2" name="Rectangle 387"/>
                <p:cNvSpPr>
                  <a:spLocks noChangeArrowheads="1"/>
                </p:cNvSpPr>
                <p:nvPr/>
              </p:nvSpPr>
              <p:spPr bwMode="auto">
                <a:xfrm>
                  <a:off x="2613" y="300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3" name="Rectangle 388"/>
                <p:cNvSpPr>
                  <a:spLocks noChangeArrowheads="1"/>
                </p:cNvSpPr>
                <p:nvPr/>
              </p:nvSpPr>
              <p:spPr bwMode="auto">
                <a:xfrm>
                  <a:off x="2613" y="301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4" name="Rectangle 389"/>
                <p:cNvSpPr>
                  <a:spLocks noChangeArrowheads="1"/>
                </p:cNvSpPr>
                <p:nvPr/>
              </p:nvSpPr>
              <p:spPr bwMode="auto">
                <a:xfrm>
                  <a:off x="2613" y="301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5" name="Rectangle 390"/>
                <p:cNvSpPr>
                  <a:spLocks noChangeArrowheads="1"/>
                </p:cNvSpPr>
                <p:nvPr/>
              </p:nvSpPr>
              <p:spPr bwMode="auto">
                <a:xfrm>
                  <a:off x="2613" y="3029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6" name="Rectangle 391"/>
                <p:cNvSpPr>
                  <a:spLocks noChangeArrowheads="1"/>
                </p:cNvSpPr>
                <p:nvPr/>
              </p:nvSpPr>
              <p:spPr bwMode="auto">
                <a:xfrm>
                  <a:off x="2613" y="303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7" name="Rectangle 392"/>
                <p:cNvSpPr>
                  <a:spLocks noChangeArrowheads="1"/>
                </p:cNvSpPr>
                <p:nvPr/>
              </p:nvSpPr>
              <p:spPr bwMode="auto">
                <a:xfrm>
                  <a:off x="2613" y="3048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8" name="Rectangle 393"/>
                <p:cNvSpPr>
                  <a:spLocks noChangeArrowheads="1"/>
                </p:cNvSpPr>
                <p:nvPr/>
              </p:nvSpPr>
              <p:spPr bwMode="auto">
                <a:xfrm>
                  <a:off x="2613" y="305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9" name="Rectangle 394"/>
                <p:cNvSpPr>
                  <a:spLocks noChangeArrowheads="1"/>
                </p:cNvSpPr>
                <p:nvPr/>
              </p:nvSpPr>
              <p:spPr bwMode="auto">
                <a:xfrm>
                  <a:off x="2613" y="306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0" name="Rectangle 395"/>
                <p:cNvSpPr>
                  <a:spLocks noChangeArrowheads="1"/>
                </p:cNvSpPr>
                <p:nvPr/>
              </p:nvSpPr>
              <p:spPr bwMode="auto">
                <a:xfrm>
                  <a:off x="2613" y="307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1" name="Rectangle 396"/>
                <p:cNvSpPr>
                  <a:spLocks noChangeArrowheads="1"/>
                </p:cNvSpPr>
                <p:nvPr/>
              </p:nvSpPr>
              <p:spPr bwMode="auto">
                <a:xfrm>
                  <a:off x="2613" y="308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2" name="Rectangle 397"/>
                <p:cNvSpPr>
                  <a:spLocks noChangeArrowheads="1"/>
                </p:cNvSpPr>
                <p:nvPr/>
              </p:nvSpPr>
              <p:spPr bwMode="auto">
                <a:xfrm>
                  <a:off x="2613" y="309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3" name="Rectangle 398"/>
                <p:cNvSpPr>
                  <a:spLocks noChangeArrowheads="1"/>
                </p:cNvSpPr>
                <p:nvPr/>
              </p:nvSpPr>
              <p:spPr bwMode="auto">
                <a:xfrm>
                  <a:off x="2613" y="310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4" name="Rectangle 399"/>
                <p:cNvSpPr>
                  <a:spLocks noChangeArrowheads="1"/>
                </p:cNvSpPr>
                <p:nvPr/>
              </p:nvSpPr>
              <p:spPr bwMode="auto">
                <a:xfrm>
                  <a:off x="2613" y="311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5" name="Rectangle 400"/>
                <p:cNvSpPr>
                  <a:spLocks noChangeArrowheads="1"/>
                </p:cNvSpPr>
                <p:nvPr/>
              </p:nvSpPr>
              <p:spPr bwMode="auto">
                <a:xfrm>
                  <a:off x="2613" y="312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6" name="Rectangle 401"/>
                <p:cNvSpPr>
                  <a:spLocks noChangeArrowheads="1"/>
                </p:cNvSpPr>
                <p:nvPr/>
              </p:nvSpPr>
              <p:spPr bwMode="auto">
                <a:xfrm>
                  <a:off x="2613" y="313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7" name="Rectangle 402"/>
                <p:cNvSpPr>
                  <a:spLocks noChangeArrowheads="1"/>
                </p:cNvSpPr>
                <p:nvPr/>
              </p:nvSpPr>
              <p:spPr bwMode="auto">
                <a:xfrm>
                  <a:off x="2613" y="314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8" name="Rectangle 403"/>
                <p:cNvSpPr>
                  <a:spLocks noChangeArrowheads="1"/>
                </p:cNvSpPr>
                <p:nvPr/>
              </p:nvSpPr>
              <p:spPr bwMode="auto">
                <a:xfrm>
                  <a:off x="2613" y="315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9" name="Rectangle 404"/>
                <p:cNvSpPr>
                  <a:spLocks noChangeArrowheads="1"/>
                </p:cNvSpPr>
                <p:nvPr/>
              </p:nvSpPr>
              <p:spPr bwMode="auto">
                <a:xfrm>
                  <a:off x="2613" y="3162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0" name="Rectangle 405"/>
                <p:cNvSpPr>
                  <a:spLocks noChangeArrowheads="1"/>
                </p:cNvSpPr>
                <p:nvPr/>
              </p:nvSpPr>
              <p:spPr bwMode="auto">
                <a:xfrm>
                  <a:off x="2613" y="317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1" name="Rectangle 406"/>
                <p:cNvSpPr>
                  <a:spLocks noChangeArrowheads="1"/>
                </p:cNvSpPr>
                <p:nvPr/>
              </p:nvSpPr>
              <p:spPr bwMode="auto">
                <a:xfrm>
                  <a:off x="2613" y="3181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2" name="Rectangle 407"/>
                <p:cNvSpPr>
                  <a:spLocks noChangeArrowheads="1"/>
                </p:cNvSpPr>
                <p:nvPr/>
              </p:nvSpPr>
              <p:spPr bwMode="auto">
                <a:xfrm>
                  <a:off x="2613" y="319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3" name="Rectangle 408"/>
                <p:cNvSpPr>
                  <a:spLocks noChangeArrowheads="1"/>
                </p:cNvSpPr>
                <p:nvPr/>
              </p:nvSpPr>
              <p:spPr bwMode="auto">
                <a:xfrm>
                  <a:off x="2613" y="319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4" name="Rectangle 409"/>
                <p:cNvSpPr>
                  <a:spLocks noChangeArrowheads="1"/>
                </p:cNvSpPr>
                <p:nvPr/>
              </p:nvSpPr>
              <p:spPr bwMode="auto">
                <a:xfrm>
                  <a:off x="2613" y="320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5" name="Rectangle 410"/>
                <p:cNvSpPr>
                  <a:spLocks noChangeArrowheads="1"/>
                </p:cNvSpPr>
                <p:nvPr/>
              </p:nvSpPr>
              <p:spPr bwMode="auto">
                <a:xfrm>
                  <a:off x="2613" y="321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6" name="Rectangle 411"/>
                <p:cNvSpPr>
                  <a:spLocks noChangeArrowheads="1"/>
                </p:cNvSpPr>
                <p:nvPr/>
              </p:nvSpPr>
              <p:spPr bwMode="auto">
                <a:xfrm>
                  <a:off x="2613" y="322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7" name="Rectangle 412"/>
                <p:cNvSpPr>
                  <a:spLocks noChangeArrowheads="1"/>
                </p:cNvSpPr>
                <p:nvPr/>
              </p:nvSpPr>
              <p:spPr bwMode="auto">
                <a:xfrm>
                  <a:off x="2613" y="323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8" name="Rectangle 413"/>
                <p:cNvSpPr>
                  <a:spLocks noChangeArrowheads="1"/>
                </p:cNvSpPr>
                <p:nvPr/>
              </p:nvSpPr>
              <p:spPr bwMode="auto">
                <a:xfrm>
                  <a:off x="2613" y="3247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9" name="Rectangle 414"/>
                <p:cNvSpPr>
                  <a:spLocks noChangeArrowheads="1"/>
                </p:cNvSpPr>
                <p:nvPr/>
              </p:nvSpPr>
              <p:spPr bwMode="auto">
                <a:xfrm>
                  <a:off x="2613" y="325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0" name="Rectangle 415"/>
                <p:cNvSpPr>
                  <a:spLocks noChangeArrowheads="1"/>
                </p:cNvSpPr>
                <p:nvPr/>
              </p:nvSpPr>
              <p:spPr bwMode="auto">
                <a:xfrm>
                  <a:off x="2613" y="3266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1" name="Rectangle 416"/>
                <p:cNvSpPr>
                  <a:spLocks noChangeArrowheads="1"/>
                </p:cNvSpPr>
                <p:nvPr/>
              </p:nvSpPr>
              <p:spPr bwMode="auto">
                <a:xfrm>
                  <a:off x="2613" y="327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2" name="Rectangle 417"/>
                <p:cNvSpPr>
                  <a:spLocks noChangeArrowheads="1"/>
                </p:cNvSpPr>
                <p:nvPr/>
              </p:nvSpPr>
              <p:spPr bwMode="auto">
                <a:xfrm>
                  <a:off x="2613" y="328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3" name="Rectangle 418"/>
                <p:cNvSpPr>
                  <a:spLocks noChangeArrowheads="1"/>
                </p:cNvSpPr>
                <p:nvPr/>
              </p:nvSpPr>
              <p:spPr bwMode="auto">
                <a:xfrm>
                  <a:off x="2613" y="329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4" name="Rectangle 419"/>
                <p:cNvSpPr>
                  <a:spLocks noChangeArrowheads="1"/>
                </p:cNvSpPr>
                <p:nvPr/>
              </p:nvSpPr>
              <p:spPr bwMode="auto">
                <a:xfrm>
                  <a:off x="2613" y="330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5" name="Rectangle 420"/>
                <p:cNvSpPr>
                  <a:spLocks noChangeArrowheads="1"/>
                </p:cNvSpPr>
                <p:nvPr/>
              </p:nvSpPr>
              <p:spPr bwMode="auto">
                <a:xfrm>
                  <a:off x="2613" y="3313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6" name="Rectangle 421"/>
                <p:cNvSpPr>
                  <a:spLocks noChangeArrowheads="1"/>
                </p:cNvSpPr>
                <p:nvPr/>
              </p:nvSpPr>
              <p:spPr bwMode="auto">
                <a:xfrm>
                  <a:off x="2613" y="3322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7" name="Rectangle 422"/>
                <p:cNvSpPr>
                  <a:spLocks noChangeArrowheads="1"/>
                </p:cNvSpPr>
                <p:nvPr/>
              </p:nvSpPr>
              <p:spPr bwMode="auto">
                <a:xfrm>
                  <a:off x="2613" y="3332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8" name="Rectangle 423"/>
                <p:cNvSpPr>
                  <a:spLocks noChangeArrowheads="1"/>
                </p:cNvSpPr>
                <p:nvPr/>
              </p:nvSpPr>
              <p:spPr bwMode="auto">
                <a:xfrm>
                  <a:off x="2613" y="3341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9" name="Rectangle 424"/>
                <p:cNvSpPr>
                  <a:spLocks noChangeArrowheads="1"/>
                </p:cNvSpPr>
                <p:nvPr/>
              </p:nvSpPr>
              <p:spPr bwMode="auto">
                <a:xfrm>
                  <a:off x="2613" y="3351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0" name="Rectangle 425"/>
                <p:cNvSpPr>
                  <a:spLocks noChangeArrowheads="1"/>
                </p:cNvSpPr>
                <p:nvPr/>
              </p:nvSpPr>
              <p:spPr bwMode="auto">
                <a:xfrm>
                  <a:off x="2613" y="3360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1" name="Rectangle 426"/>
                <p:cNvSpPr>
                  <a:spLocks noChangeArrowheads="1"/>
                </p:cNvSpPr>
                <p:nvPr/>
              </p:nvSpPr>
              <p:spPr bwMode="auto">
                <a:xfrm>
                  <a:off x="2613" y="336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2" name="Rectangle 427"/>
                <p:cNvSpPr>
                  <a:spLocks noChangeArrowheads="1"/>
                </p:cNvSpPr>
                <p:nvPr/>
              </p:nvSpPr>
              <p:spPr bwMode="auto">
                <a:xfrm>
                  <a:off x="2613" y="3379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3" name="Rectangle 428"/>
                <p:cNvSpPr>
                  <a:spLocks noChangeArrowheads="1"/>
                </p:cNvSpPr>
                <p:nvPr/>
              </p:nvSpPr>
              <p:spPr bwMode="auto">
                <a:xfrm>
                  <a:off x="2613" y="3388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4" name="Rectangle 429"/>
                <p:cNvSpPr>
                  <a:spLocks noChangeArrowheads="1"/>
                </p:cNvSpPr>
                <p:nvPr/>
              </p:nvSpPr>
              <p:spPr bwMode="auto">
                <a:xfrm>
                  <a:off x="2613" y="3398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5" name="Rectangle 430"/>
                <p:cNvSpPr>
                  <a:spLocks noChangeArrowheads="1"/>
                </p:cNvSpPr>
                <p:nvPr/>
              </p:nvSpPr>
              <p:spPr bwMode="auto">
                <a:xfrm>
                  <a:off x="2613" y="3407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6" name="Rectangle 431"/>
                <p:cNvSpPr>
                  <a:spLocks noChangeArrowheads="1"/>
                </p:cNvSpPr>
                <p:nvPr/>
              </p:nvSpPr>
              <p:spPr bwMode="auto">
                <a:xfrm>
                  <a:off x="2613" y="3417"/>
                  <a:ext cx="5" cy="4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7" name="Rectangle 432"/>
                <p:cNvSpPr>
                  <a:spLocks noChangeArrowheads="1"/>
                </p:cNvSpPr>
                <p:nvPr/>
              </p:nvSpPr>
              <p:spPr bwMode="auto">
                <a:xfrm>
                  <a:off x="2613" y="342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8" name="Rectangle 433"/>
                <p:cNvSpPr>
                  <a:spLocks noChangeArrowheads="1"/>
                </p:cNvSpPr>
                <p:nvPr/>
              </p:nvSpPr>
              <p:spPr bwMode="auto">
                <a:xfrm>
                  <a:off x="2613" y="3436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9" name="Rectangle 434"/>
                <p:cNvSpPr>
                  <a:spLocks noChangeArrowheads="1"/>
                </p:cNvSpPr>
                <p:nvPr/>
              </p:nvSpPr>
              <p:spPr bwMode="auto">
                <a:xfrm>
                  <a:off x="2613" y="344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60" name="Rectangle 435"/>
                <p:cNvSpPr>
                  <a:spLocks noChangeArrowheads="1"/>
                </p:cNvSpPr>
                <p:nvPr/>
              </p:nvSpPr>
              <p:spPr bwMode="auto">
                <a:xfrm>
                  <a:off x="2613" y="3455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61" name="Rectangle 436"/>
                <p:cNvSpPr>
                  <a:spLocks noChangeArrowheads="1"/>
                </p:cNvSpPr>
                <p:nvPr/>
              </p:nvSpPr>
              <p:spPr bwMode="auto">
                <a:xfrm>
                  <a:off x="2613" y="346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62" name="Rectangle 437"/>
                <p:cNvSpPr>
                  <a:spLocks noChangeArrowheads="1"/>
                </p:cNvSpPr>
                <p:nvPr/>
              </p:nvSpPr>
              <p:spPr bwMode="auto">
                <a:xfrm>
                  <a:off x="2613" y="3474"/>
                  <a:ext cx="5" cy="5"/>
                </a:xfrm>
                <a:prstGeom prst="rect">
                  <a:avLst/>
                </a:prstGeom>
                <a:noFill/>
                <a:ln w="1" cap="rnd">
                  <a:solidFill>
                    <a:srgbClr val="4A7EB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502" name="Rectangle 439"/>
              <p:cNvSpPr>
                <a:spLocks noChangeArrowheads="1"/>
              </p:cNvSpPr>
              <p:nvPr/>
            </p:nvSpPr>
            <p:spPr bwMode="auto">
              <a:xfrm>
                <a:off x="2613" y="3483"/>
                <a:ext cx="5" cy="5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3" name="Rectangle 440"/>
              <p:cNvSpPr>
                <a:spLocks noChangeArrowheads="1"/>
              </p:cNvSpPr>
              <p:nvPr/>
            </p:nvSpPr>
            <p:spPr bwMode="auto">
              <a:xfrm>
                <a:off x="2613" y="3493"/>
                <a:ext cx="5" cy="5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4" name="Rectangle 441"/>
              <p:cNvSpPr>
                <a:spLocks noChangeArrowheads="1"/>
              </p:cNvSpPr>
              <p:nvPr/>
            </p:nvSpPr>
            <p:spPr bwMode="auto">
              <a:xfrm>
                <a:off x="2613" y="3502"/>
                <a:ext cx="5" cy="5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5" name="Rectangle 442"/>
              <p:cNvSpPr>
                <a:spLocks noChangeArrowheads="1"/>
              </p:cNvSpPr>
              <p:nvPr/>
            </p:nvSpPr>
            <p:spPr bwMode="auto">
              <a:xfrm>
                <a:off x="2613" y="3512"/>
                <a:ext cx="5" cy="5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6" name="Rectangle 443"/>
              <p:cNvSpPr>
                <a:spLocks noChangeArrowheads="1"/>
              </p:cNvSpPr>
              <p:nvPr/>
            </p:nvSpPr>
            <p:spPr bwMode="auto">
              <a:xfrm>
                <a:off x="2613" y="3521"/>
                <a:ext cx="5" cy="3"/>
              </a:xfrm>
              <a:prstGeom prst="rect">
                <a:avLst/>
              </a:prstGeom>
              <a:noFill/>
              <a:ln w="1" cap="rnd">
                <a:solidFill>
                  <a:srgbClr val="4A7EB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pic>
          <p:nvPicPr>
            <p:cNvPr id="2493" name="Picture 44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" y="1685"/>
              <a:ext cx="2252" cy="2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446"/>
            <p:cNvSpPr>
              <a:spLocks noChangeArrowheads="1"/>
            </p:cNvSpPr>
            <p:nvPr/>
          </p:nvSpPr>
          <p:spPr bwMode="auto">
            <a:xfrm>
              <a:off x="623" y="2055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447"/>
            <p:cNvSpPr>
              <a:spLocks noChangeArrowheads="1"/>
            </p:cNvSpPr>
            <p:nvPr/>
          </p:nvSpPr>
          <p:spPr bwMode="auto">
            <a:xfrm>
              <a:off x="608" y="2155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Rectangle 448"/>
            <p:cNvSpPr>
              <a:spLocks noChangeArrowheads="1"/>
            </p:cNvSpPr>
            <p:nvPr/>
          </p:nvSpPr>
          <p:spPr bwMode="auto">
            <a:xfrm>
              <a:off x="872" y="2254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449"/>
            <p:cNvSpPr>
              <a:spLocks noChangeArrowheads="1"/>
            </p:cNvSpPr>
            <p:nvPr/>
          </p:nvSpPr>
          <p:spPr bwMode="auto">
            <a:xfrm>
              <a:off x="745" y="2349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450"/>
            <p:cNvSpPr>
              <a:spLocks noChangeArrowheads="1"/>
            </p:cNvSpPr>
            <p:nvPr/>
          </p:nvSpPr>
          <p:spPr bwMode="auto">
            <a:xfrm>
              <a:off x="818" y="2486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51"/>
            <p:cNvSpPr>
              <a:spLocks noChangeArrowheads="1"/>
            </p:cNvSpPr>
            <p:nvPr/>
          </p:nvSpPr>
          <p:spPr bwMode="auto">
            <a:xfrm>
              <a:off x="843" y="2486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452"/>
            <p:cNvSpPr>
              <a:spLocks noChangeArrowheads="1"/>
            </p:cNvSpPr>
            <p:nvPr/>
          </p:nvSpPr>
          <p:spPr bwMode="auto">
            <a:xfrm>
              <a:off x="1014" y="2486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4" name="Rectangle 453"/>
            <p:cNvSpPr>
              <a:spLocks noChangeArrowheads="1"/>
            </p:cNvSpPr>
            <p:nvPr/>
          </p:nvSpPr>
          <p:spPr bwMode="auto">
            <a:xfrm>
              <a:off x="1093" y="2486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5" name="Rectangle 454"/>
            <p:cNvSpPr>
              <a:spLocks noChangeArrowheads="1"/>
            </p:cNvSpPr>
            <p:nvPr/>
          </p:nvSpPr>
          <p:spPr bwMode="auto">
            <a:xfrm>
              <a:off x="1141" y="2486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6" name="Rectangle 455"/>
            <p:cNvSpPr>
              <a:spLocks noChangeArrowheads="1"/>
            </p:cNvSpPr>
            <p:nvPr/>
          </p:nvSpPr>
          <p:spPr bwMode="auto">
            <a:xfrm>
              <a:off x="1651" y="1954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7" name="Rectangle 456"/>
            <p:cNvSpPr>
              <a:spLocks noChangeArrowheads="1"/>
            </p:cNvSpPr>
            <p:nvPr/>
          </p:nvSpPr>
          <p:spPr bwMode="auto">
            <a:xfrm>
              <a:off x="1807" y="2153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8" name="Rectangle 457"/>
            <p:cNvSpPr>
              <a:spLocks noChangeArrowheads="1"/>
            </p:cNvSpPr>
            <p:nvPr/>
          </p:nvSpPr>
          <p:spPr bwMode="auto">
            <a:xfrm>
              <a:off x="1905" y="2442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9" name="Rectangle 458"/>
            <p:cNvSpPr>
              <a:spLocks noChangeArrowheads="1"/>
            </p:cNvSpPr>
            <p:nvPr/>
          </p:nvSpPr>
          <p:spPr bwMode="auto">
            <a:xfrm>
              <a:off x="1842" y="2579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0" name="Rectangle 459"/>
            <p:cNvSpPr>
              <a:spLocks noChangeArrowheads="1"/>
            </p:cNvSpPr>
            <p:nvPr/>
          </p:nvSpPr>
          <p:spPr bwMode="auto">
            <a:xfrm>
              <a:off x="958" y="2294"/>
              <a:ext cx="7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1" name="Rectangle 460"/>
            <p:cNvSpPr>
              <a:spLocks noChangeArrowheads="1"/>
            </p:cNvSpPr>
            <p:nvPr/>
          </p:nvSpPr>
          <p:spPr bwMode="auto">
            <a:xfrm>
              <a:off x="2165" y="2579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2" name="Rectangle 461"/>
            <p:cNvSpPr>
              <a:spLocks noChangeArrowheads="1"/>
            </p:cNvSpPr>
            <p:nvPr/>
          </p:nvSpPr>
          <p:spPr bwMode="auto">
            <a:xfrm>
              <a:off x="2232" y="2579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3" name="Rectangle 462"/>
            <p:cNvSpPr>
              <a:spLocks noChangeArrowheads="1"/>
            </p:cNvSpPr>
            <p:nvPr/>
          </p:nvSpPr>
          <p:spPr bwMode="auto">
            <a:xfrm>
              <a:off x="673" y="2827"/>
              <a:ext cx="10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·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4" name="Rectangle 463"/>
            <p:cNvSpPr>
              <a:spLocks noChangeArrowheads="1"/>
            </p:cNvSpPr>
            <p:nvPr/>
          </p:nvSpPr>
          <p:spPr bwMode="auto">
            <a:xfrm>
              <a:off x="726" y="2833"/>
              <a:ext cx="62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5" name="Rectangle 464"/>
            <p:cNvSpPr>
              <a:spLocks noChangeArrowheads="1"/>
            </p:cNvSpPr>
            <p:nvPr/>
          </p:nvSpPr>
          <p:spPr bwMode="auto">
            <a:xfrm>
              <a:off x="796" y="2818"/>
              <a:ext cx="1640" cy="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Auditor commentary on matters significant</a:t>
              </a:r>
              <a:r>
                <a:rPr kumimoji="0" lang="en-US" sz="16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to users’ understanding of the audited financial statements, or of the audit  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0" name="Rectangle 469"/>
            <p:cNvSpPr>
              <a:spLocks noChangeArrowheads="1"/>
            </p:cNvSpPr>
            <p:nvPr/>
          </p:nvSpPr>
          <p:spPr bwMode="auto">
            <a:xfrm>
              <a:off x="1546" y="3209"/>
              <a:ext cx="64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1" name="Rectangle 470"/>
            <p:cNvSpPr>
              <a:spLocks noChangeArrowheads="1"/>
            </p:cNvSpPr>
            <p:nvPr/>
          </p:nvSpPr>
          <p:spPr bwMode="auto">
            <a:xfrm>
              <a:off x="668" y="2043"/>
              <a:ext cx="64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2" name="Rectangle 471"/>
            <p:cNvSpPr>
              <a:spLocks noChangeArrowheads="1"/>
            </p:cNvSpPr>
            <p:nvPr/>
          </p:nvSpPr>
          <p:spPr bwMode="auto">
            <a:xfrm>
              <a:off x="683" y="2312"/>
              <a:ext cx="4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3" name="Rectangle 472"/>
            <p:cNvSpPr>
              <a:spLocks noChangeArrowheads="1"/>
            </p:cNvSpPr>
            <p:nvPr/>
          </p:nvSpPr>
          <p:spPr bwMode="auto">
            <a:xfrm>
              <a:off x="1245" y="3363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4" name="Rectangle 473"/>
            <p:cNvSpPr>
              <a:spLocks noChangeArrowheads="1"/>
            </p:cNvSpPr>
            <p:nvPr/>
          </p:nvSpPr>
          <p:spPr bwMode="auto">
            <a:xfrm>
              <a:off x="1274" y="3363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5" name="Rectangle 474"/>
            <p:cNvSpPr>
              <a:spLocks noChangeArrowheads="1"/>
            </p:cNvSpPr>
            <p:nvPr/>
          </p:nvSpPr>
          <p:spPr bwMode="auto">
            <a:xfrm>
              <a:off x="1524" y="3363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6" name="Rectangle 475"/>
            <p:cNvSpPr>
              <a:spLocks noChangeArrowheads="1"/>
            </p:cNvSpPr>
            <p:nvPr/>
          </p:nvSpPr>
          <p:spPr bwMode="auto">
            <a:xfrm>
              <a:off x="1642" y="3363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24" name="Picture 47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" y="2702"/>
              <a:ext cx="1045" cy="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25" name="Picture 47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5" y="1648"/>
              <a:ext cx="1047" cy="1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87" name="Rectangle 478"/>
            <p:cNvSpPr>
              <a:spLocks noChangeArrowheads="1"/>
            </p:cNvSpPr>
            <p:nvPr/>
          </p:nvSpPr>
          <p:spPr bwMode="auto">
            <a:xfrm>
              <a:off x="3208" y="2122"/>
              <a:ext cx="8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8" name="Rectangle 479"/>
            <p:cNvSpPr>
              <a:spLocks noChangeArrowheads="1"/>
            </p:cNvSpPr>
            <p:nvPr/>
          </p:nvSpPr>
          <p:spPr bwMode="auto">
            <a:xfrm>
              <a:off x="3208" y="2230"/>
              <a:ext cx="8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9" name="Rectangle 480"/>
            <p:cNvSpPr>
              <a:spLocks noChangeArrowheads="1"/>
            </p:cNvSpPr>
            <p:nvPr/>
          </p:nvSpPr>
          <p:spPr bwMode="auto">
            <a:xfrm>
              <a:off x="3208" y="2339"/>
              <a:ext cx="8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0" name="Rectangle 481"/>
            <p:cNvSpPr>
              <a:spLocks noChangeArrowheads="1"/>
            </p:cNvSpPr>
            <p:nvPr/>
          </p:nvSpPr>
          <p:spPr bwMode="auto">
            <a:xfrm>
              <a:off x="2875" y="2153"/>
              <a:ext cx="637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Corporate </a:t>
              </a:r>
            </a:p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governance </a:t>
              </a:r>
            </a:p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reporting  </a:t>
              </a:r>
            </a:p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model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5" name="Rectangle 485"/>
            <p:cNvSpPr>
              <a:spLocks noChangeArrowheads="1"/>
            </p:cNvSpPr>
            <p:nvPr/>
          </p:nvSpPr>
          <p:spPr bwMode="auto">
            <a:xfrm>
              <a:off x="3339" y="2779"/>
              <a:ext cx="70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539" name="Picture 49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3" y="2248"/>
              <a:ext cx="1041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40" name="Picture 49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3" y="1648"/>
              <a:ext cx="1272" cy="2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19" name="Rectangle 493"/>
            <p:cNvSpPr>
              <a:spLocks noChangeArrowheads="1"/>
            </p:cNvSpPr>
            <p:nvPr/>
          </p:nvSpPr>
          <p:spPr bwMode="auto">
            <a:xfrm>
              <a:off x="4055" y="2020"/>
              <a:ext cx="939" cy="1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Assurance or </a:t>
              </a:r>
            </a:p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related services</a:t>
              </a:r>
              <a:r>
                <a:rPr kumimoji="0" lang="en-US" sz="16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on other information </a:t>
              </a:r>
            </a:p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or matters not within the scope of the current financial statement audit 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28" name="Rectangle 502"/>
            <p:cNvSpPr>
              <a:spLocks noChangeArrowheads="1"/>
            </p:cNvSpPr>
            <p:nvPr/>
          </p:nvSpPr>
          <p:spPr bwMode="auto">
            <a:xfrm>
              <a:off x="4777" y="2991"/>
              <a:ext cx="8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30" name="Rectangle 504"/>
            <p:cNvSpPr>
              <a:spLocks noChangeArrowheads="1"/>
            </p:cNvSpPr>
            <p:nvPr/>
          </p:nvSpPr>
          <p:spPr bwMode="auto">
            <a:xfrm>
              <a:off x="4536" y="3105"/>
              <a:ext cx="70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31" name="Rectangle 505"/>
            <p:cNvSpPr>
              <a:spLocks noChangeArrowheads="1"/>
            </p:cNvSpPr>
            <p:nvPr/>
          </p:nvSpPr>
          <p:spPr bwMode="auto">
            <a:xfrm>
              <a:off x="4216" y="2478"/>
              <a:ext cx="70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32" name="Rectangle 506"/>
            <p:cNvSpPr>
              <a:spLocks noChangeArrowheads="1"/>
            </p:cNvSpPr>
            <p:nvPr/>
          </p:nvSpPr>
          <p:spPr bwMode="auto">
            <a:xfrm>
              <a:off x="4064" y="2699"/>
              <a:ext cx="70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33" name="Rectangle 507"/>
            <p:cNvSpPr>
              <a:spLocks noChangeArrowheads="1"/>
            </p:cNvSpPr>
            <p:nvPr/>
          </p:nvSpPr>
          <p:spPr bwMode="auto">
            <a:xfrm>
              <a:off x="4098" y="2849"/>
              <a:ext cx="75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34" name="Rectangle 508"/>
            <p:cNvSpPr>
              <a:spLocks noChangeArrowheads="1"/>
            </p:cNvSpPr>
            <p:nvPr/>
          </p:nvSpPr>
          <p:spPr bwMode="auto">
            <a:xfrm>
              <a:off x="654" y="2274"/>
              <a:ext cx="10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·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35" name="Rectangle 509"/>
            <p:cNvSpPr>
              <a:spLocks noChangeArrowheads="1"/>
            </p:cNvSpPr>
            <p:nvPr/>
          </p:nvSpPr>
          <p:spPr bwMode="auto">
            <a:xfrm>
              <a:off x="697" y="2347"/>
              <a:ext cx="72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36" name="Rectangle 510"/>
            <p:cNvSpPr>
              <a:spLocks noChangeArrowheads="1"/>
            </p:cNvSpPr>
            <p:nvPr/>
          </p:nvSpPr>
          <p:spPr bwMode="auto">
            <a:xfrm>
              <a:off x="769" y="2271"/>
              <a:ext cx="1659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The auditor’s responsibility in relation to other information in</a:t>
              </a:r>
              <a:r>
                <a:rPr kumimoji="0" lang="en-US" sz="1600" b="1" i="0" u="none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documents containing audited financial statements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– ISA 720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40" name="Rectangle 514"/>
            <p:cNvSpPr>
              <a:spLocks noChangeArrowheads="1"/>
            </p:cNvSpPr>
            <p:nvPr/>
          </p:nvSpPr>
          <p:spPr bwMode="auto">
            <a:xfrm>
              <a:off x="870" y="2667"/>
              <a:ext cx="7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43" name="Rectangle 517"/>
            <p:cNvSpPr>
              <a:spLocks noChangeArrowheads="1"/>
            </p:cNvSpPr>
            <p:nvPr/>
          </p:nvSpPr>
          <p:spPr bwMode="auto">
            <a:xfrm>
              <a:off x="1431" y="2671"/>
              <a:ext cx="64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44" name="Rectangle 518"/>
            <p:cNvSpPr>
              <a:spLocks noChangeArrowheads="1"/>
            </p:cNvSpPr>
            <p:nvPr/>
          </p:nvSpPr>
          <p:spPr bwMode="auto">
            <a:xfrm>
              <a:off x="681" y="1950"/>
              <a:ext cx="10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Symbol" pitchFamily="18" charset="2"/>
                  <a:cs typeface="Arial" pitchFamily="34" charset="0"/>
                </a:rPr>
                <a:t>·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45" name="Rectangle 519"/>
            <p:cNvSpPr>
              <a:spLocks noChangeArrowheads="1"/>
            </p:cNvSpPr>
            <p:nvPr/>
          </p:nvSpPr>
          <p:spPr bwMode="auto">
            <a:xfrm>
              <a:off x="700" y="1992"/>
              <a:ext cx="8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46" name="Rectangle 520"/>
            <p:cNvSpPr>
              <a:spLocks noChangeArrowheads="1"/>
            </p:cNvSpPr>
            <p:nvPr/>
          </p:nvSpPr>
          <p:spPr bwMode="auto">
            <a:xfrm>
              <a:off x="769" y="1962"/>
              <a:ext cx="1659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16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Format and structure of the standard auditor’s report </a:t>
              </a: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7" name="Rectangle 523"/>
            <p:cNvSpPr>
              <a:spLocks noChangeArrowheads="1"/>
            </p:cNvSpPr>
            <p:nvPr/>
          </p:nvSpPr>
          <p:spPr bwMode="auto">
            <a:xfrm>
              <a:off x="1709" y="2114"/>
              <a:ext cx="64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" name="Freeform 525"/>
          <p:cNvSpPr>
            <a:spLocks/>
          </p:cNvSpPr>
          <p:nvPr/>
        </p:nvSpPr>
        <p:spPr bwMode="auto">
          <a:xfrm>
            <a:off x="971424" y="2189094"/>
            <a:ext cx="3061755" cy="389248"/>
          </a:xfrm>
          <a:custGeom>
            <a:avLst/>
            <a:gdLst>
              <a:gd name="T0" fmla="*/ 4131 w 4405"/>
              <a:gd name="T1" fmla="*/ 783 h 783"/>
              <a:gd name="T2" fmla="*/ 4405 w 4405"/>
              <a:gd name="T3" fmla="*/ 391 h 783"/>
              <a:gd name="T4" fmla="*/ 4131 w 4405"/>
              <a:gd name="T5" fmla="*/ 0 h 783"/>
              <a:gd name="T6" fmla="*/ 4131 w 4405"/>
              <a:gd name="T7" fmla="*/ 196 h 783"/>
              <a:gd name="T8" fmla="*/ 0 w 4405"/>
              <a:gd name="T9" fmla="*/ 196 h 783"/>
              <a:gd name="T10" fmla="*/ 0 w 4405"/>
              <a:gd name="T11" fmla="*/ 587 h 783"/>
              <a:gd name="T12" fmla="*/ 4131 w 4405"/>
              <a:gd name="T13" fmla="*/ 587 h 783"/>
              <a:gd name="T14" fmla="*/ 4131 w 4405"/>
              <a:gd name="T15" fmla="*/ 783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05" h="783">
                <a:moveTo>
                  <a:pt x="4131" y="783"/>
                </a:moveTo>
                <a:lnTo>
                  <a:pt x="4405" y="391"/>
                </a:lnTo>
                <a:lnTo>
                  <a:pt x="4131" y="0"/>
                </a:lnTo>
                <a:lnTo>
                  <a:pt x="4131" y="196"/>
                </a:lnTo>
                <a:lnTo>
                  <a:pt x="0" y="196"/>
                </a:lnTo>
                <a:lnTo>
                  <a:pt x="0" y="587"/>
                </a:lnTo>
                <a:lnTo>
                  <a:pt x="4131" y="587"/>
                </a:lnTo>
                <a:lnTo>
                  <a:pt x="4131" y="783"/>
                </a:lnTo>
                <a:close/>
              </a:path>
            </a:pathLst>
          </a:custGeom>
          <a:solidFill>
            <a:srgbClr val="4F81B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527"/>
          <p:cNvSpPr>
            <a:spLocks/>
          </p:cNvSpPr>
          <p:nvPr/>
        </p:nvSpPr>
        <p:spPr bwMode="auto">
          <a:xfrm>
            <a:off x="4529448" y="2156839"/>
            <a:ext cx="1467966" cy="486934"/>
          </a:xfrm>
          <a:custGeom>
            <a:avLst/>
            <a:gdLst>
              <a:gd name="T0" fmla="*/ 1842 w 2119"/>
              <a:gd name="T1" fmla="*/ 793 h 793"/>
              <a:gd name="T2" fmla="*/ 2119 w 2119"/>
              <a:gd name="T3" fmla="*/ 397 h 793"/>
              <a:gd name="T4" fmla="*/ 1842 w 2119"/>
              <a:gd name="T5" fmla="*/ 0 h 793"/>
              <a:gd name="T6" fmla="*/ 1842 w 2119"/>
              <a:gd name="T7" fmla="*/ 198 h 793"/>
              <a:gd name="T8" fmla="*/ 0 w 2119"/>
              <a:gd name="T9" fmla="*/ 198 h 793"/>
              <a:gd name="T10" fmla="*/ 0 w 2119"/>
              <a:gd name="T11" fmla="*/ 595 h 793"/>
              <a:gd name="T12" fmla="*/ 1842 w 2119"/>
              <a:gd name="T13" fmla="*/ 595 h 793"/>
              <a:gd name="T14" fmla="*/ 1842 w 2119"/>
              <a:gd name="T15" fmla="*/ 793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19" h="793">
                <a:moveTo>
                  <a:pt x="1842" y="793"/>
                </a:moveTo>
                <a:lnTo>
                  <a:pt x="2119" y="397"/>
                </a:lnTo>
                <a:lnTo>
                  <a:pt x="1842" y="0"/>
                </a:lnTo>
                <a:lnTo>
                  <a:pt x="1842" y="198"/>
                </a:lnTo>
                <a:lnTo>
                  <a:pt x="0" y="198"/>
                </a:lnTo>
                <a:lnTo>
                  <a:pt x="0" y="595"/>
                </a:lnTo>
                <a:lnTo>
                  <a:pt x="1842" y="595"/>
                </a:lnTo>
                <a:lnTo>
                  <a:pt x="1842" y="793"/>
                </a:lnTo>
                <a:close/>
              </a:path>
            </a:pathLst>
          </a:custGeom>
          <a:solidFill>
            <a:srgbClr val="B9CD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528"/>
          <p:cNvSpPr>
            <a:spLocks/>
          </p:cNvSpPr>
          <p:nvPr/>
        </p:nvSpPr>
        <p:spPr bwMode="auto">
          <a:xfrm>
            <a:off x="6499185" y="2184657"/>
            <a:ext cx="1783925" cy="447371"/>
          </a:xfrm>
          <a:custGeom>
            <a:avLst/>
            <a:gdLst>
              <a:gd name="T0" fmla="*/ 2022 w 2296"/>
              <a:gd name="T1" fmla="*/ 783 h 783"/>
              <a:gd name="T2" fmla="*/ 2296 w 2296"/>
              <a:gd name="T3" fmla="*/ 391 h 783"/>
              <a:gd name="T4" fmla="*/ 2022 w 2296"/>
              <a:gd name="T5" fmla="*/ 0 h 783"/>
              <a:gd name="T6" fmla="*/ 2022 w 2296"/>
              <a:gd name="T7" fmla="*/ 196 h 783"/>
              <a:gd name="T8" fmla="*/ 0 w 2296"/>
              <a:gd name="T9" fmla="*/ 196 h 783"/>
              <a:gd name="T10" fmla="*/ 0 w 2296"/>
              <a:gd name="T11" fmla="*/ 587 h 783"/>
              <a:gd name="T12" fmla="*/ 2022 w 2296"/>
              <a:gd name="T13" fmla="*/ 587 h 783"/>
              <a:gd name="T14" fmla="*/ 2022 w 2296"/>
              <a:gd name="T15" fmla="*/ 783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96" h="783">
                <a:moveTo>
                  <a:pt x="2022" y="783"/>
                </a:moveTo>
                <a:lnTo>
                  <a:pt x="2296" y="391"/>
                </a:lnTo>
                <a:lnTo>
                  <a:pt x="2022" y="0"/>
                </a:lnTo>
                <a:lnTo>
                  <a:pt x="2022" y="196"/>
                </a:lnTo>
                <a:lnTo>
                  <a:pt x="0" y="196"/>
                </a:lnTo>
                <a:lnTo>
                  <a:pt x="0" y="587"/>
                </a:lnTo>
                <a:lnTo>
                  <a:pt x="2022" y="587"/>
                </a:lnTo>
                <a:lnTo>
                  <a:pt x="2022" y="783"/>
                </a:lnTo>
                <a:close/>
              </a:path>
            </a:pathLst>
          </a:custGeom>
          <a:solidFill>
            <a:srgbClr val="B9CD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0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523" y="199292"/>
            <a:ext cx="7699375" cy="557784"/>
          </a:xfrm>
        </p:spPr>
        <p:txBody>
          <a:bodyPr/>
          <a:lstStyle/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0926622"/>
              </p:ext>
            </p:extLst>
          </p:nvPr>
        </p:nvGraphicFramePr>
        <p:xfrm>
          <a:off x="546114" y="1323464"/>
          <a:ext cx="7977776" cy="5014273"/>
        </p:xfrm>
        <a:graphic>
          <a:graphicData uri="http://schemas.openxmlformats.org/drawingml/2006/table">
            <a:tbl>
              <a:tblPr firstRow="1" bandRow="1">
                <a:tableStyleId>{AF606853-7671-496A-8E4F-DF71F8EC918B}</a:tableStyleId>
              </a:tblPr>
              <a:tblGrid>
                <a:gridCol w="5610791"/>
                <a:gridCol w="844694"/>
                <a:gridCol w="1522291"/>
              </a:tblGrid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r>
                        <a:rPr lang="en-US" baseline="0" dirty="0" smtClean="0"/>
                        <a:t> of Respondent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No.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Percentage</a:t>
                      </a:r>
                      <a:endParaRPr lang="en-US" dirty="0"/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Investors</a:t>
                      </a:r>
                      <a:r>
                        <a:rPr lang="en-US" baseline="0" dirty="0" smtClean="0"/>
                        <a:t> and Analysts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Those</a:t>
                      </a:r>
                      <a:r>
                        <a:rPr lang="en-US" baseline="0" dirty="0" smtClean="0"/>
                        <a:t>  Charged with Governance (TCWG)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Regulators</a:t>
                      </a:r>
                      <a:r>
                        <a:rPr lang="en-US" baseline="0" dirty="0" smtClean="0"/>
                        <a:t> and Audit Oversight Bodies 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15%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 Standard</a:t>
                      </a:r>
                      <a:r>
                        <a:rPr lang="en-US" baseline="0" dirty="0" smtClean="0"/>
                        <a:t> Setters (NSS)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Accounting</a:t>
                      </a:r>
                      <a:r>
                        <a:rPr lang="en-US" baseline="0" dirty="0" smtClean="0"/>
                        <a:t> Firms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12%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Public Sector Auditors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9%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Preparers 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Member Bodies and Other Professional</a:t>
                      </a:r>
                      <a:r>
                        <a:rPr lang="en-US" baseline="0" dirty="0" smtClean="0"/>
                        <a:t> Organizations 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35%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dirty="0" smtClean="0"/>
                        <a:t>Individuals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6%</a:t>
                      </a:r>
                      <a:endParaRPr lang="en-US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5584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Total </a:t>
                      </a:r>
                      <a:endParaRPr lang="en-US" b="1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82</a:t>
                      </a:r>
                      <a:endParaRPr lang="en-US" b="1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100%</a:t>
                      </a:r>
                      <a:endParaRPr lang="en-US" b="1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533677" y="711985"/>
            <a:ext cx="7936992" cy="585216"/>
          </a:xfrm>
        </p:spPr>
        <p:txBody>
          <a:bodyPr/>
          <a:lstStyle/>
          <a:p>
            <a:r>
              <a:rPr lang="en-US" dirty="0" smtClean="0"/>
              <a:t>IAASB CP: Who Responded? 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20"/>
          </p:nvPr>
        </p:nvSpPr>
        <p:spPr>
          <a:xfrm>
            <a:off x="6647793" y="6453352"/>
            <a:ext cx="2133600" cy="278633"/>
          </a:xfrm>
        </p:spPr>
        <p:txBody>
          <a:bodyPr/>
          <a:lstStyle/>
          <a:p>
            <a:pPr>
              <a:defRPr/>
            </a:pPr>
            <a:fld id="{05A459F8-874B-43E9-ABDF-3DF3E05A9B8C}" type="slidenum">
              <a:rPr lang="en-US" sz="1000" smtClean="0"/>
              <a:pPr>
                <a:defRPr/>
              </a:pPr>
              <a:t>6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5072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400906" y="1277815"/>
            <a:ext cx="8221662" cy="5158154"/>
          </a:xfrm>
        </p:spPr>
        <p:txBody>
          <a:bodyPr/>
          <a:lstStyle/>
          <a:p>
            <a:pPr algn="just">
              <a:spcBef>
                <a:spcPts val="1200"/>
              </a:spcBef>
              <a:buClr>
                <a:srgbClr val="FFEA4B"/>
              </a:buClr>
            </a:pPr>
            <a:r>
              <a:rPr lang="en-US" sz="2800" dirty="0"/>
              <a:t>Now is the time for change</a:t>
            </a:r>
          </a:p>
          <a:p>
            <a:pPr lvl="1" algn="just">
              <a:spcBef>
                <a:spcPts val="1200"/>
              </a:spcBef>
              <a:buClr>
                <a:srgbClr val="FFEA4B"/>
              </a:buClr>
              <a:buFont typeface="Times New Roman" pitchFamily="18" charset="0"/>
              <a:buChar char="–"/>
            </a:pPr>
            <a:r>
              <a:rPr lang="en-US" sz="2500" dirty="0" smtClean="0"/>
              <a:t>Broad support </a:t>
            </a:r>
            <a:r>
              <a:rPr lang="en-US" sz="2500" dirty="0"/>
              <a:t>for several options, but no clear </a:t>
            </a:r>
            <a:r>
              <a:rPr lang="en-US" sz="2500" dirty="0" smtClean="0"/>
              <a:t>path, </a:t>
            </a:r>
            <a:r>
              <a:rPr lang="en-US" sz="2500" dirty="0"/>
              <a:t>or explicit </a:t>
            </a:r>
            <a:r>
              <a:rPr lang="en-US" sz="2500" dirty="0" smtClean="0"/>
              <a:t>solution </a:t>
            </a:r>
            <a:r>
              <a:rPr lang="en-US" sz="2500" dirty="0"/>
              <a:t>to change </a:t>
            </a:r>
            <a:r>
              <a:rPr lang="en-US" sz="2500" dirty="0" smtClean="0"/>
              <a:t>provided</a:t>
            </a:r>
            <a:endParaRPr lang="en-US" sz="2500" dirty="0"/>
          </a:p>
          <a:p>
            <a:pPr lvl="1" algn="just">
              <a:spcBef>
                <a:spcPts val="1200"/>
              </a:spcBef>
              <a:buClr>
                <a:srgbClr val="FFEA4B"/>
              </a:buClr>
              <a:buFont typeface="Times New Roman" pitchFamily="18" charset="0"/>
              <a:buChar char="–"/>
            </a:pPr>
            <a:r>
              <a:rPr lang="en-US" sz="2500" dirty="0" smtClean="0"/>
              <a:t>Type </a:t>
            </a:r>
            <a:r>
              <a:rPr lang="en-US" sz="2500" dirty="0"/>
              <a:t>of change necessary </a:t>
            </a:r>
            <a:r>
              <a:rPr lang="en-US" sz="2500" dirty="0" smtClean="0"/>
              <a:t>would likely require a holistic approach</a:t>
            </a:r>
            <a:endParaRPr lang="en-US" sz="2500" dirty="0"/>
          </a:p>
          <a:p>
            <a:pPr algn="just">
              <a:spcBef>
                <a:spcPts val="1200"/>
              </a:spcBef>
              <a:buClr>
                <a:srgbClr val="FFEA4B"/>
              </a:buClr>
            </a:pPr>
            <a:r>
              <a:rPr lang="en-US" sz="2800" dirty="0"/>
              <a:t>Audit is valued, but auditor’s report lacks communicative value</a:t>
            </a:r>
          </a:p>
          <a:p>
            <a:pPr lvl="1" algn="just">
              <a:spcBef>
                <a:spcPts val="1200"/>
              </a:spcBef>
              <a:buClr>
                <a:srgbClr val="FFEA4B"/>
              </a:buClr>
            </a:pPr>
            <a:r>
              <a:rPr lang="en-US" sz="2500" dirty="0" smtClean="0"/>
              <a:t>Users want more </a:t>
            </a:r>
            <a:r>
              <a:rPr lang="en-US" sz="2500" dirty="0"/>
              <a:t>relevant and decision-useful information about the entity </a:t>
            </a:r>
            <a:r>
              <a:rPr lang="en-US" sz="2500" dirty="0" smtClean="0"/>
              <a:t>and </a:t>
            </a:r>
            <a:r>
              <a:rPr lang="en-US" sz="2500" dirty="0"/>
              <a:t>the </a:t>
            </a:r>
            <a:r>
              <a:rPr lang="en-US" sz="2500" dirty="0" smtClean="0"/>
              <a:t>audit </a:t>
            </a:r>
          </a:p>
          <a:p>
            <a:pPr algn="just">
              <a:spcBef>
                <a:spcPts val="1200"/>
              </a:spcBef>
              <a:buClr>
                <a:srgbClr val="FFEA4B"/>
              </a:buClr>
            </a:pPr>
            <a:r>
              <a:rPr lang="en-US" sz="2800" dirty="0"/>
              <a:t>Mixed views on nature and extent  of additional information to be included </a:t>
            </a:r>
          </a:p>
          <a:p>
            <a:pPr lvl="1" algn="just">
              <a:spcBef>
                <a:spcPts val="1200"/>
              </a:spcBef>
              <a:buClr>
                <a:srgbClr val="FFEA4B"/>
              </a:buClr>
            </a:pPr>
            <a:endParaRPr lang="en-US" sz="2200" dirty="0" smtClean="0"/>
          </a:p>
          <a:p>
            <a:pPr lvl="1">
              <a:lnSpc>
                <a:spcPts val="2700"/>
              </a:lnSpc>
              <a:spcBef>
                <a:spcPts val="1400"/>
              </a:spcBef>
              <a:defRPr/>
            </a:pPr>
            <a:endParaRPr lang="en-US" sz="2400" dirty="0"/>
          </a:p>
        </p:txBody>
      </p:sp>
      <p:sp>
        <p:nvSpPr>
          <p:cNvPr id="9219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658813" y="722313"/>
            <a:ext cx="7935912" cy="585787"/>
          </a:xfrm>
        </p:spPr>
        <p:txBody>
          <a:bodyPr/>
          <a:lstStyle/>
          <a:p>
            <a:pPr algn="just">
              <a:spcBef>
                <a:spcPts val="600"/>
              </a:spcBef>
              <a:buClr>
                <a:srgbClr val="FFEA4B"/>
              </a:buClr>
            </a:pPr>
            <a:r>
              <a:rPr lang="en-US" dirty="0" smtClean="0"/>
              <a:t>Key Messages Received</a:t>
            </a:r>
            <a:r>
              <a:rPr lang="en-US" sz="2700" dirty="0">
                <a:solidFill>
                  <a:schemeClr val="bg1"/>
                </a:solidFill>
              </a:rPr>
              <a:t> </a:t>
            </a:r>
            <a:endParaRPr lang="en-US" dirty="0"/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20"/>
          </p:nvPr>
        </p:nvSpPr>
        <p:spPr>
          <a:xfrm>
            <a:off x="7731125" y="6491288"/>
            <a:ext cx="1055523" cy="366712"/>
          </a:xfrm>
          <a:noFill/>
        </p:spPr>
        <p:txBody>
          <a:bodyPr/>
          <a:lstStyle/>
          <a:p>
            <a:fld id="{06BE05AC-1C75-4CB6-A82F-AA8A053E00EA}" type="slidenum">
              <a:rPr lang="en-US" sz="1000" smtClean="0"/>
              <a:t>7</a:t>
            </a:fld>
            <a:endParaRPr lang="en-US" sz="1000" dirty="0" smtClean="0"/>
          </a:p>
        </p:txBody>
      </p:sp>
      <p:sp>
        <p:nvSpPr>
          <p:cNvPr id="9221" name="Title 5"/>
          <p:cNvSpPr>
            <a:spLocks noGrp="1"/>
          </p:cNvSpPr>
          <p:nvPr>
            <p:ph type="title"/>
          </p:nvPr>
        </p:nvSpPr>
        <p:spPr>
          <a:xfrm>
            <a:off x="808892" y="257908"/>
            <a:ext cx="8124093" cy="433754"/>
          </a:xfrm>
        </p:spPr>
        <p:txBody>
          <a:bodyPr/>
          <a:lstStyle/>
          <a:p>
            <a:r>
              <a:rPr lang="en-AU" dirty="0"/>
              <a:t/>
            </a:r>
            <a:br>
              <a:rPr lang="en-AU" dirty="0"/>
            </a:b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800" dirty="0" smtClean="0"/>
              <a:t>Build on, and learn </a:t>
            </a:r>
            <a:r>
              <a:rPr lang="en-US" sz="2800" dirty="0"/>
              <a:t>from experiences of </a:t>
            </a:r>
            <a:r>
              <a:rPr lang="en-US" sz="2800" dirty="0" smtClean="0"/>
              <a:t>others (i.e., NSS, FRC, PCAOB) i</a:t>
            </a:r>
            <a:r>
              <a:rPr lang="en-US" sz="2800" dirty="0"/>
              <a:t>n prioritizing suggestions for change </a:t>
            </a:r>
            <a:endParaRPr lang="en-US" sz="2800" dirty="0" smtClean="0"/>
          </a:p>
          <a:p>
            <a:pPr lvl="1" algn="just"/>
            <a:r>
              <a:rPr lang="en-US" sz="2600" dirty="0" smtClean="0"/>
              <a:t>Take into account prior attempts at  improving communicative value of the auditor’s report</a:t>
            </a:r>
            <a:endParaRPr lang="en-US" sz="2600" dirty="0"/>
          </a:p>
          <a:p>
            <a:pPr lvl="1" algn="just">
              <a:spcBef>
                <a:spcPts val="1200"/>
              </a:spcBef>
              <a:buClr>
                <a:srgbClr val="FFEA4B"/>
              </a:buClr>
            </a:pPr>
            <a:r>
              <a:rPr lang="en-US" sz="2600" dirty="0" smtClean="0"/>
              <a:t>Balance goal of meeting users’ needs against finding a global solution that is practical and achievable </a:t>
            </a:r>
            <a:endParaRPr lang="en-US" sz="2600" dirty="0"/>
          </a:p>
          <a:p>
            <a:pPr algn="just"/>
            <a:r>
              <a:rPr lang="en-US" sz="2800" dirty="0"/>
              <a:t>Broad and flexible solutions needed to accommodate the initiatives of others (France, EC, FRC, PCAOB, IASB, IIRC)</a:t>
            </a:r>
          </a:p>
          <a:p>
            <a:endParaRPr lang="en-US" sz="2200" dirty="0"/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Key Messages Received (cont.)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>
          <a:xfrm>
            <a:off x="6858000" y="6381750"/>
            <a:ext cx="2133600" cy="476250"/>
          </a:xfrm>
        </p:spPr>
        <p:txBody>
          <a:bodyPr/>
          <a:lstStyle/>
          <a:p>
            <a:pPr>
              <a:defRPr/>
            </a:pPr>
            <a:fld id="{171297DE-C1F4-4CB5-9AA6-7B8134FCB895}" type="slidenum">
              <a:rPr lang="en-US" sz="1000" smtClean="0"/>
              <a:pPr>
                <a:defRPr/>
              </a:pPr>
              <a:t>8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1326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968" y="1395045"/>
            <a:ext cx="8063602" cy="5017477"/>
          </a:xfrm>
        </p:spPr>
        <p:txBody>
          <a:bodyPr/>
          <a:lstStyle/>
          <a:p>
            <a:pPr algn="just">
              <a:spcBef>
                <a:spcPts val="1200"/>
              </a:spcBef>
              <a:buClr>
                <a:srgbClr val="FFEA4B"/>
              </a:buClr>
            </a:pPr>
            <a:r>
              <a:rPr lang="en-US" sz="2800" dirty="0"/>
              <a:t>Cautionary advice to IAASB</a:t>
            </a:r>
          </a:p>
          <a:p>
            <a:pPr lvl="1" algn="just">
              <a:spcBef>
                <a:spcPts val="1200"/>
              </a:spcBef>
              <a:buClr>
                <a:srgbClr val="FFEA4B"/>
              </a:buClr>
            </a:pPr>
            <a:r>
              <a:rPr lang="en-US" sz="2600" dirty="0"/>
              <a:t>Retain pass/ fail	</a:t>
            </a:r>
          </a:p>
          <a:p>
            <a:pPr lvl="1" algn="just">
              <a:spcBef>
                <a:spcPts val="1200"/>
              </a:spcBef>
              <a:buClr>
                <a:srgbClr val="FFEA4B"/>
              </a:buClr>
            </a:pPr>
            <a:r>
              <a:rPr lang="en-US" sz="2600" dirty="0"/>
              <a:t>Avoid more </a:t>
            </a:r>
            <a:r>
              <a:rPr lang="en-US" sz="2600" dirty="0" smtClean="0"/>
              <a:t>boilerplate language</a:t>
            </a:r>
            <a:endParaRPr lang="en-US" sz="2600" dirty="0"/>
          </a:p>
          <a:p>
            <a:pPr lvl="1" algn="just">
              <a:spcBef>
                <a:spcPts val="1200"/>
              </a:spcBef>
              <a:buClr>
                <a:srgbClr val="FFEA4B"/>
              </a:buClr>
            </a:pPr>
            <a:r>
              <a:rPr lang="en-US" sz="2600" dirty="0"/>
              <a:t>Discrete roles for </a:t>
            </a:r>
            <a:r>
              <a:rPr lang="en-US" sz="2600" dirty="0" smtClean="0"/>
              <a:t>management, </a:t>
            </a:r>
            <a:r>
              <a:rPr lang="en-US" sz="2600" dirty="0"/>
              <a:t>TCWG and auditors  </a:t>
            </a:r>
            <a:endParaRPr lang="en-US" sz="2600" dirty="0" smtClean="0"/>
          </a:p>
          <a:p>
            <a:pPr lvl="1" algn="just">
              <a:spcBef>
                <a:spcPts val="1200"/>
              </a:spcBef>
              <a:buClr>
                <a:srgbClr val="FFEA4B"/>
              </a:buClr>
            </a:pPr>
            <a:r>
              <a:rPr lang="en-US" sz="2600" dirty="0">
                <a:solidFill>
                  <a:srgbClr val="FFFFFF"/>
                </a:solidFill>
              </a:rPr>
              <a:t>Scalable solution for SMEs and non-public entities </a:t>
            </a:r>
            <a:endParaRPr lang="en-US" sz="2600" dirty="0"/>
          </a:p>
          <a:p>
            <a:pPr algn="just">
              <a:spcBef>
                <a:spcPts val="1200"/>
              </a:spcBef>
              <a:buClr>
                <a:srgbClr val="FFEA4B"/>
              </a:buClr>
            </a:pPr>
            <a:r>
              <a:rPr lang="en-US" sz="2800" dirty="0" smtClean="0"/>
              <a:t>Mixed views on needs for, and meaning of consistency across entities</a:t>
            </a:r>
          </a:p>
          <a:p>
            <a:pPr algn="just">
              <a:spcBef>
                <a:spcPts val="1200"/>
              </a:spcBef>
              <a:buClr>
                <a:srgbClr val="FFEA4B"/>
              </a:buClr>
            </a:pPr>
            <a:r>
              <a:rPr lang="en-US" sz="2800" dirty="0" smtClean="0"/>
              <a:t>Explore options to educate users about the audit and the auditor’s role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Key Messages Received (cont.)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>
          <a:xfrm>
            <a:off x="6822830" y="6381750"/>
            <a:ext cx="2133600" cy="476250"/>
          </a:xfrm>
        </p:spPr>
        <p:txBody>
          <a:bodyPr/>
          <a:lstStyle/>
          <a:p>
            <a:pPr>
              <a:defRPr/>
            </a:pPr>
            <a:fld id="{171297DE-C1F4-4CB5-9AA6-7B8134FCB895}" type="slidenum">
              <a:rPr lang="en-US" sz="1000" smtClean="0"/>
              <a:pPr>
                <a:defRPr/>
              </a:pPr>
              <a:t>9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4574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5">
      <a:dk1>
        <a:srgbClr val="C2D1FF"/>
      </a:dk1>
      <a:lt1>
        <a:srgbClr val="FFFFFF"/>
      </a:lt1>
      <a:dk2>
        <a:srgbClr val="F8F8F8"/>
      </a:dk2>
      <a:lt2>
        <a:srgbClr val="808080"/>
      </a:lt2>
      <a:accent1>
        <a:srgbClr val="0033CC"/>
      </a:accent1>
      <a:accent2>
        <a:srgbClr val="C13535"/>
      </a:accent2>
      <a:accent3>
        <a:srgbClr val="FFFFFF"/>
      </a:accent3>
      <a:accent4>
        <a:srgbClr val="A5B2DA"/>
      </a:accent4>
      <a:accent5>
        <a:srgbClr val="AAADE2"/>
      </a:accent5>
      <a:accent6>
        <a:srgbClr val="AF2F2F"/>
      </a:accent6>
      <a:hlink>
        <a:srgbClr val="FFEA4B"/>
      </a:hlink>
      <a:folHlink>
        <a:srgbClr val="FFEA4B"/>
      </a:folHlink>
    </a:clrScheme>
    <a:fontScheme name="Custom 1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A7BC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8EA0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A9A9A9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909090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C2D1FF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A5B2DA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6">
        <a:dk1>
          <a:srgbClr val="F5FF71"/>
        </a:dk1>
        <a:lt1>
          <a:srgbClr val="FFFFFF"/>
        </a:lt1>
        <a:dk2>
          <a:srgbClr val="F8F8F8"/>
        </a:dk2>
        <a:lt2>
          <a:srgbClr val="808080"/>
        </a:lt2>
        <a:accent1>
          <a:srgbClr val="0033CC"/>
        </a:accent1>
        <a:accent2>
          <a:srgbClr val="C13535"/>
        </a:accent2>
        <a:accent3>
          <a:srgbClr val="FFFFFF"/>
        </a:accent3>
        <a:accent4>
          <a:srgbClr val="D1DA5F"/>
        </a:accent4>
        <a:accent5>
          <a:srgbClr val="AAADE2"/>
        </a:accent5>
        <a:accent6>
          <a:srgbClr val="AF2F2F"/>
        </a:accent6>
        <a:hlink>
          <a:srgbClr val="C13535"/>
        </a:hlink>
        <a:folHlink>
          <a:srgbClr val="C1353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2541</TotalTime>
  <Words>1551</Words>
  <Application>Microsoft Office PowerPoint</Application>
  <PresentationFormat>On-screen Show (4:3)</PresentationFormat>
  <Paragraphs>284</Paragraphs>
  <Slides>21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Custom Design</vt:lpstr>
      <vt:lpstr>PowerPoint Presentation</vt:lpstr>
      <vt:lpstr>PowerPoint Presentation</vt:lpstr>
      <vt:lpstr>PowerPoint Presentation</vt:lpstr>
      <vt:lpstr>Introduction and Background </vt:lpstr>
      <vt:lpstr>Introduction and Background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Robin Dennis</dc:creator>
  <cp:lastModifiedBy>Diane Jules</cp:lastModifiedBy>
  <cp:revision>414</cp:revision>
  <cp:lastPrinted>2011-12-07T20:03:54Z</cp:lastPrinted>
  <dcterms:created xsi:type="dcterms:W3CDTF">2009-05-05T22:30:07Z</dcterms:created>
  <dcterms:modified xsi:type="dcterms:W3CDTF">2011-12-09T00:16:19Z</dcterms:modified>
</cp:coreProperties>
</file>